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40"/>
  </p:notesMasterIdLst>
  <p:sldIdLst>
    <p:sldId id="273" r:id="rId3"/>
    <p:sldId id="274" r:id="rId4"/>
    <p:sldId id="304" r:id="rId5"/>
    <p:sldId id="275" r:id="rId6"/>
    <p:sldId id="268" r:id="rId7"/>
    <p:sldId id="257" r:id="rId8"/>
    <p:sldId id="262" r:id="rId9"/>
    <p:sldId id="260" r:id="rId10"/>
    <p:sldId id="270" r:id="rId11"/>
    <p:sldId id="271" r:id="rId12"/>
    <p:sldId id="258" r:id="rId13"/>
    <p:sldId id="269" r:id="rId14"/>
    <p:sldId id="263" r:id="rId15"/>
    <p:sldId id="265" r:id="rId16"/>
    <p:sldId id="261" r:id="rId17"/>
    <p:sldId id="305" r:id="rId18"/>
    <p:sldId id="276" r:id="rId19"/>
    <p:sldId id="279" r:id="rId20"/>
    <p:sldId id="278" r:id="rId21"/>
    <p:sldId id="280" r:id="rId22"/>
    <p:sldId id="281" r:id="rId23"/>
    <p:sldId id="282" r:id="rId24"/>
    <p:sldId id="283" r:id="rId25"/>
    <p:sldId id="284" r:id="rId26"/>
    <p:sldId id="285" r:id="rId27"/>
    <p:sldId id="286" r:id="rId28"/>
    <p:sldId id="306" r:id="rId29"/>
    <p:sldId id="287" r:id="rId30"/>
    <p:sldId id="288" r:id="rId31"/>
    <p:sldId id="289" r:id="rId32"/>
    <p:sldId id="294" r:id="rId33"/>
    <p:sldId id="297" r:id="rId34"/>
    <p:sldId id="298" r:id="rId35"/>
    <p:sldId id="302" r:id="rId36"/>
    <p:sldId id="293" r:id="rId37"/>
    <p:sldId id="300" r:id="rId38"/>
    <p:sldId id="30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8833F-DEE4-4048-8561-98BFE3C490C0}" type="datetimeFigureOut">
              <a:rPr lang="en-US" smtClean="0"/>
              <a:t>4/15/2021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6269AC-BFE4-44D3-8DC0-16847986537D}" type="slidenum">
              <a:rPr lang="en-US" smtClean="0"/>
              <a:t>‹#›</a:t>
            </a:fld>
            <a:endParaRPr lang="en-US"/>
          </a:p>
        </p:txBody>
      </p:sp>
    </p:spTree>
    <p:extLst>
      <p:ext uri="{BB962C8B-B14F-4D97-AF65-F5344CB8AC3E}">
        <p14:creationId xmlns:p14="http://schemas.microsoft.com/office/powerpoint/2010/main" val="3556707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6269AC-BFE4-44D3-8DC0-16847986537D}" type="slidenum">
              <a:rPr lang="en-US" smtClean="0"/>
              <a:t>3</a:t>
            </a:fld>
            <a:endParaRPr lang="en-US"/>
          </a:p>
        </p:txBody>
      </p:sp>
    </p:spTree>
    <p:extLst>
      <p:ext uri="{BB962C8B-B14F-4D97-AF65-F5344CB8AC3E}">
        <p14:creationId xmlns:p14="http://schemas.microsoft.com/office/powerpoint/2010/main" val="3572301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6269AC-BFE4-44D3-8DC0-16847986537D}" type="slidenum">
              <a:rPr lang="en-US" smtClean="0"/>
              <a:t>27</a:t>
            </a:fld>
            <a:endParaRPr lang="en-US"/>
          </a:p>
        </p:txBody>
      </p:sp>
    </p:spTree>
    <p:extLst>
      <p:ext uri="{BB962C8B-B14F-4D97-AF65-F5344CB8AC3E}">
        <p14:creationId xmlns:p14="http://schemas.microsoft.com/office/powerpoint/2010/main" val="30138700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C96D22-001E-41ED-A75A-4DCC1426F696}"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373377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C96D22-001E-41ED-A75A-4DCC1426F696}"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968148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C96D22-001E-41ED-A75A-4DCC1426F696}"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153221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C96D22-001E-41ED-A75A-4DCC1426F696}"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724EF58-B4D5-4633-B606-B708CD65A91B}"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0566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C96D22-001E-41ED-A75A-4DCC1426F696}"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2963752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C96D22-001E-41ED-A75A-4DCC1426F696}" type="datetimeFigureOut">
              <a:rPr lang="en-US" smtClean="0"/>
              <a:t>4/15/2021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1051186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C96D22-001E-41ED-A75A-4DCC1426F696}" type="datetimeFigureOut">
              <a:rPr lang="en-US" smtClean="0"/>
              <a:t>4/15/2021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1382479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96D22-001E-41ED-A75A-4DCC1426F696}"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2025914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21C96D22-001E-41ED-A75A-4DCC1426F696}" type="datetimeFigureOut">
              <a:rPr lang="en-US" smtClean="0"/>
              <a:t>4/15/2021</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724EF58-B4D5-4633-B606-B708CD65A91B}" type="slidenum">
              <a:rPr lang="en-US" smtClean="0"/>
              <a:t>‹#›</a:t>
            </a:fld>
            <a:endParaRPr lang="en-US"/>
          </a:p>
        </p:txBody>
      </p:sp>
    </p:spTree>
    <p:extLst>
      <p:ext uri="{BB962C8B-B14F-4D97-AF65-F5344CB8AC3E}">
        <p14:creationId xmlns:p14="http://schemas.microsoft.com/office/powerpoint/2010/main" val="784883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3373BD3-EFD7-438B-913D-53ADD090ED8A}" type="datetimeFigureOut">
              <a:rPr lang="en-US" smtClean="0"/>
              <a:t>4/15/2021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68838931-6F3A-4A4A-B2CF-D64C5D18F8F6}"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02236"/>
            <a:ext cx="12192000" cy="8572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9473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96D22-001E-41ED-A75A-4DCC1426F696}"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4143872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C96D22-001E-41ED-A75A-4DCC1426F696}"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4219152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C96D22-001E-41ED-A75A-4DCC1426F696}"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2553331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C96D22-001E-41ED-A75A-4DCC1426F696}" type="datetimeFigureOut">
              <a:rPr lang="en-US" smtClean="0"/>
              <a:t>4/15/2021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297106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C96D22-001E-41ED-A75A-4DCC1426F696}" type="datetimeFigureOut">
              <a:rPr lang="en-US" smtClean="0"/>
              <a:t>4/15/2021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210021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1C96D22-001E-41ED-A75A-4DCC1426F696}" type="datetimeFigureOut">
              <a:rPr lang="en-US" smtClean="0"/>
              <a:t>4/15/2021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3205872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C96D22-001E-41ED-A75A-4DCC1426F696}"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1755221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C96D22-001E-41ED-A75A-4DCC1426F696}"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4EF58-B4D5-4633-B606-B708CD65A91B}" type="slidenum">
              <a:rPr lang="en-US" smtClean="0"/>
              <a:t>‹#›</a:t>
            </a:fld>
            <a:endParaRPr lang="en-US"/>
          </a:p>
        </p:txBody>
      </p:sp>
    </p:spTree>
    <p:extLst>
      <p:ext uri="{BB962C8B-B14F-4D97-AF65-F5344CB8AC3E}">
        <p14:creationId xmlns:p14="http://schemas.microsoft.com/office/powerpoint/2010/main" val="86634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1C96D22-001E-41ED-A75A-4DCC1426F696}" type="datetimeFigureOut">
              <a:rPr lang="en-US" smtClean="0"/>
              <a:t>4/15/2021</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724EF58-B4D5-4633-B606-B708CD65A91B}" type="slidenum">
              <a:rPr lang="en-US" smtClean="0"/>
              <a:t>‹#›</a:t>
            </a:fld>
            <a:endParaRPr lang="en-US"/>
          </a:p>
        </p:txBody>
      </p:sp>
    </p:spTree>
    <p:extLst>
      <p:ext uri="{BB962C8B-B14F-4D97-AF65-F5344CB8AC3E}">
        <p14:creationId xmlns:p14="http://schemas.microsoft.com/office/powerpoint/2010/main" val="38948453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002236"/>
            <a:ext cx="12192000" cy="857250"/>
          </a:xfrm>
          <a:prstGeom prst="rect">
            <a:avLst/>
          </a:prstGeom>
        </p:spPr>
      </p:pic>
      <p:sp>
        <p:nvSpPr>
          <p:cNvPr id="8" name="Title 1"/>
          <p:cNvSpPr txBox="1">
            <a:spLocks/>
          </p:cNvSpPr>
          <p:nvPr userDrawn="1"/>
        </p:nvSpPr>
        <p:spPr>
          <a:xfrm>
            <a:off x="0" y="-2199"/>
            <a:ext cx="12192000" cy="1143000"/>
          </a:xfrm>
          <a:prstGeom prst="rect">
            <a:avLst/>
          </a:prstGeom>
          <a:solidFill>
            <a:schemeClr val="tx1">
              <a:lumMod val="75000"/>
              <a:lumOff val="25000"/>
            </a:schemeClr>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ct val="150000"/>
              </a:lnSpc>
            </a:pPr>
            <a:r>
              <a:rPr lang="en-US" sz="4400">
                <a:latin typeface="Franklin Gothic Medium" pitchFamily="34" charset="0"/>
              </a:rPr>
              <a:t>Click to edit Master title style</a:t>
            </a:r>
          </a:p>
        </p:txBody>
      </p:sp>
    </p:spTree>
    <p:extLst>
      <p:ext uri="{BB962C8B-B14F-4D97-AF65-F5344CB8AC3E}">
        <p14:creationId xmlns:p14="http://schemas.microsoft.com/office/powerpoint/2010/main" val="1601441085"/>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5CCEA-6BB1-4322-A0E0-137A62479D7D}"/>
              </a:ext>
            </a:extLst>
          </p:cNvPr>
          <p:cNvSpPr>
            <a:spLocks noGrp="1"/>
          </p:cNvSpPr>
          <p:nvPr>
            <p:ph type="ctrTitle"/>
          </p:nvPr>
        </p:nvSpPr>
        <p:spPr/>
        <p:txBody>
          <a:bodyPr/>
          <a:lstStyle/>
          <a:p>
            <a:r>
              <a:rPr lang="en-US" dirty="0"/>
              <a:t>Final Portfolio Presentation</a:t>
            </a:r>
          </a:p>
        </p:txBody>
      </p:sp>
      <p:sp>
        <p:nvSpPr>
          <p:cNvPr id="3" name="Subtitle 2">
            <a:extLst>
              <a:ext uri="{FF2B5EF4-FFF2-40B4-BE49-F238E27FC236}">
                <a16:creationId xmlns:a16="http://schemas.microsoft.com/office/drawing/2014/main" id="{9F3829BA-3FC7-4F85-B0BE-7DACB478F320}"/>
              </a:ext>
            </a:extLst>
          </p:cNvPr>
          <p:cNvSpPr>
            <a:spLocks noGrp="1"/>
          </p:cNvSpPr>
          <p:nvPr>
            <p:ph type="subTitle" idx="1"/>
          </p:nvPr>
        </p:nvSpPr>
        <p:spPr/>
        <p:txBody>
          <a:bodyPr/>
          <a:lstStyle/>
          <a:p>
            <a:r>
              <a:rPr lang="en-US" dirty="0"/>
              <a:t>Wesley Stevens</a:t>
            </a:r>
          </a:p>
        </p:txBody>
      </p:sp>
    </p:spTree>
    <p:extLst>
      <p:ext uri="{BB962C8B-B14F-4D97-AF65-F5344CB8AC3E}">
        <p14:creationId xmlns:p14="http://schemas.microsoft.com/office/powerpoint/2010/main" val="916767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9AD40-B361-498E-BBD8-7EA5205F69F7}"/>
              </a:ext>
            </a:extLst>
          </p:cNvPr>
          <p:cNvSpPr>
            <a:spLocks noGrp="1"/>
          </p:cNvSpPr>
          <p:nvPr>
            <p:ph type="title"/>
          </p:nvPr>
        </p:nvSpPr>
        <p:spPr/>
        <p:txBody>
          <a:bodyPr/>
          <a:lstStyle/>
          <a:p>
            <a:r>
              <a:rPr lang="en-US" dirty="0"/>
              <a:t>ETL Documentation </a:t>
            </a:r>
            <a:r>
              <a:rPr lang="en-US" dirty="0" err="1"/>
              <a:t>ScreenShots</a:t>
            </a:r>
            <a:r>
              <a:rPr lang="en-US" dirty="0"/>
              <a:t> – DW tables</a:t>
            </a:r>
          </a:p>
        </p:txBody>
      </p:sp>
      <p:sp>
        <p:nvSpPr>
          <p:cNvPr id="6" name="TextBox 5">
            <a:extLst>
              <a:ext uri="{FF2B5EF4-FFF2-40B4-BE49-F238E27FC236}">
                <a16:creationId xmlns:a16="http://schemas.microsoft.com/office/drawing/2014/main" id="{7FE26AD5-BF09-4C31-BED6-9AAF2312AFCE}"/>
              </a:ext>
            </a:extLst>
          </p:cNvPr>
          <p:cNvSpPr txBox="1"/>
          <p:nvPr/>
        </p:nvSpPr>
        <p:spPr>
          <a:xfrm>
            <a:off x="3049524" y="3244334"/>
            <a:ext cx="6099048"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CDCE03DD-7D2D-41D3-A190-043BA0E3F3C3}"/>
              </a:ext>
            </a:extLst>
          </p:cNvPr>
          <p:cNvSpPr txBox="1"/>
          <p:nvPr/>
        </p:nvSpPr>
        <p:spPr>
          <a:xfrm>
            <a:off x="3049524" y="3244334"/>
            <a:ext cx="6099048"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FF684013-30FD-4923-AB9D-4A79F132D205}"/>
              </a:ext>
            </a:extLst>
          </p:cNvPr>
          <p:cNvPicPr>
            <a:picLocks noChangeAspect="1"/>
          </p:cNvPicPr>
          <p:nvPr/>
        </p:nvPicPr>
        <p:blipFill>
          <a:blip r:embed="rId2"/>
          <a:stretch>
            <a:fillRect/>
          </a:stretch>
        </p:blipFill>
        <p:spPr>
          <a:xfrm>
            <a:off x="438912" y="2379970"/>
            <a:ext cx="10515600" cy="4105942"/>
          </a:xfrm>
          <a:prstGeom prst="rect">
            <a:avLst/>
          </a:prstGeom>
        </p:spPr>
      </p:pic>
    </p:spTree>
    <p:extLst>
      <p:ext uri="{BB962C8B-B14F-4D97-AF65-F5344CB8AC3E}">
        <p14:creationId xmlns:p14="http://schemas.microsoft.com/office/powerpoint/2010/main" val="76036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88BE-50CB-464C-A51C-1EF977A9F650}"/>
              </a:ext>
            </a:extLst>
          </p:cNvPr>
          <p:cNvSpPr>
            <a:spLocks noGrp="1"/>
          </p:cNvSpPr>
          <p:nvPr>
            <p:ph type="title"/>
          </p:nvPr>
        </p:nvSpPr>
        <p:spPr/>
        <p:txBody>
          <a:bodyPr/>
          <a:lstStyle/>
          <a:p>
            <a:r>
              <a:rPr lang="en-US" dirty="0"/>
              <a:t>Order Fulfillment Star Schema</a:t>
            </a:r>
          </a:p>
        </p:txBody>
      </p:sp>
      <p:pic>
        <p:nvPicPr>
          <p:cNvPr id="5" name="Content Placeholder 4">
            <a:extLst>
              <a:ext uri="{FF2B5EF4-FFF2-40B4-BE49-F238E27FC236}">
                <a16:creationId xmlns:a16="http://schemas.microsoft.com/office/drawing/2014/main" id="{B08876A2-3A0A-44FE-B3C3-8250923A4B3C}"/>
              </a:ext>
            </a:extLst>
          </p:cNvPr>
          <p:cNvPicPr>
            <a:picLocks noGrp="1" noChangeAspect="1"/>
          </p:cNvPicPr>
          <p:nvPr>
            <p:ph idx="1"/>
          </p:nvPr>
        </p:nvPicPr>
        <p:blipFill rotWithShape="1">
          <a:blip r:embed="rId2"/>
          <a:srcRect l="29909" t="18735" r="30247" b="12996"/>
          <a:stretch/>
        </p:blipFill>
        <p:spPr>
          <a:xfrm>
            <a:off x="3020293" y="2025358"/>
            <a:ext cx="4922982" cy="4744611"/>
          </a:xfrm>
        </p:spPr>
      </p:pic>
    </p:spTree>
    <p:extLst>
      <p:ext uri="{BB962C8B-B14F-4D97-AF65-F5344CB8AC3E}">
        <p14:creationId xmlns:p14="http://schemas.microsoft.com/office/powerpoint/2010/main" val="3152651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6145-5018-4A03-AB85-F16B0A904B13}"/>
              </a:ext>
            </a:extLst>
          </p:cNvPr>
          <p:cNvSpPr>
            <a:spLocks noGrp="1"/>
          </p:cNvSpPr>
          <p:nvPr>
            <p:ph type="title"/>
          </p:nvPr>
        </p:nvSpPr>
        <p:spPr/>
        <p:txBody>
          <a:bodyPr>
            <a:normAutofit fontScale="90000"/>
          </a:bodyPr>
          <a:lstStyle/>
          <a:p>
            <a:r>
              <a:rPr lang="en-US" dirty="0"/>
              <a:t>Which Months had the Highest Average Fulfillment Time? Which Categories had the Highest Average Fulfillment Time During this Time?</a:t>
            </a:r>
          </a:p>
        </p:txBody>
      </p:sp>
      <p:pic>
        <p:nvPicPr>
          <p:cNvPr id="5" name="Content Placeholder 4">
            <a:extLst>
              <a:ext uri="{FF2B5EF4-FFF2-40B4-BE49-F238E27FC236}">
                <a16:creationId xmlns:a16="http://schemas.microsoft.com/office/drawing/2014/main" id="{755563C0-AF1E-4AA0-87EA-6437B6608631}"/>
              </a:ext>
            </a:extLst>
          </p:cNvPr>
          <p:cNvPicPr>
            <a:picLocks noGrp="1" noChangeAspect="1"/>
          </p:cNvPicPr>
          <p:nvPr>
            <p:ph idx="1"/>
          </p:nvPr>
        </p:nvPicPr>
        <p:blipFill rotWithShape="1">
          <a:blip r:embed="rId2"/>
          <a:srcRect l="2335" t="14628" r="36166" b="25593"/>
          <a:stretch/>
        </p:blipFill>
        <p:spPr>
          <a:xfrm>
            <a:off x="1946563" y="2059340"/>
            <a:ext cx="8298873" cy="4537480"/>
          </a:xfrm>
        </p:spPr>
      </p:pic>
    </p:spTree>
    <p:extLst>
      <p:ext uri="{BB962C8B-B14F-4D97-AF65-F5344CB8AC3E}">
        <p14:creationId xmlns:p14="http://schemas.microsoft.com/office/powerpoint/2010/main" val="3668237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22717A-7FF2-42FA-BE7F-69AD6666C260}"/>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Average Order Fulfillment Time by Year</a:t>
            </a:r>
          </a:p>
        </p:txBody>
      </p:sp>
      <p:pic>
        <p:nvPicPr>
          <p:cNvPr id="28" name="Picture 2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4" name="Content Placeholder 3">
            <a:extLst>
              <a:ext uri="{FF2B5EF4-FFF2-40B4-BE49-F238E27FC236}">
                <a16:creationId xmlns:a16="http://schemas.microsoft.com/office/drawing/2014/main" id="{E6C3BA59-D18F-4ADA-9216-21D8B0A3B481}"/>
              </a:ext>
            </a:extLst>
          </p:cNvPr>
          <p:cNvSpPr>
            <a:spLocks noGrp="1"/>
          </p:cNvSpPr>
          <p:nvPr>
            <p:ph sz="half" idx="1"/>
          </p:nvPr>
        </p:nvSpPr>
        <p:spPr>
          <a:xfrm>
            <a:off x="680321" y="2336873"/>
            <a:ext cx="4136123" cy="3599316"/>
          </a:xfrm>
        </p:spPr>
        <p:txBody>
          <a:bodyPr vert="horz" lIns="91440" tIns="45720" rIns="91440" bIns="45720" rtlCol="0">
            <a:normAutofit/>
          </a:bodyPr>
          <a:lstStyle/>
          <a:p>
            <a:r>
              <a:rPr lang="en-US" sz="1800" dirty="0"/>
              <a:t>2013 was excluded as 2013 data only goes up to February.</a:t>
            </a:r>
          </a:p>
          <a:p>
            <a:r>
              <a:rPr lang="en-US" sz="1800" dirty="0"/>
              <a:t>The average across all of </a:t>
            </a:r>
            <a:r>
              <a:rPr lang="en-US" sz="1800" dirty="0" err="1"/>
              <a:t>Fudgemix</a:t>
            </a:r>
            <a:r>
              <a:rPr lang="en-US" sz="1800" dirty="0"/>
              <a:t> is skewed prior to 2010 since </a:t>
            </a:r>
            <a:r>
              <a:rPr lang="en-US" sz="1800" dirty="0" err="1"/>
              <a:t>FudgeFlix</a:t>
            </a:r>
            <a:r>
              <a:rPr lang="en-US" sz="1800" dirty="0"/>
              <a:t> has no data prior to 2010.</a:t>
            </a:r>
          </a:p>
        </p:txBody>
      </p:sp>
      <p:pic>
        <p:nvPicPr>
          <p:cNvPr id="7" name="Content Placeholder 6">
            <a:extLst>
              <a:ext uri="{FF2B5EF4-FFF2-40B4-BE49-F238E27FC236}">
                <a16:creationId xmlns:a16="http://schemas.microsoft.com/office/drawing/2014/main" id="{D62AC5E8-5677-4CC8-B8E5-7DD919F7E386}"/>
              </a:ext>
            </a:extLst>
          </p:cNvPr>
          <p:cNvPicPr>
            <a:picLocks noGrp="1" noChangeAspect="1"/>
          </p:cNvPicPr>
          <p:nvPr>
            <p:ph sz="half" idx="2"/>
          </p:nvPr>
        </p:nvPicPr>
        <p:blipFill rotWithShape="1">
          <a:blip r:embed="rId5"/>
          <a:srcRect l="2224" t="13384" r="35881" b="21991"/>
          <a:stretch/>
        </p:blipFill>
        <p:spPr>
          <a:xfrm>
            <a:off x="5276090" y="1562813"/>
            <a:ext cx="6303134" cy="3701894"/>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42365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717A-7FF2-42FA-BE7F-69AD6666C260}"/>
              </a:ext>
            </a:extLst>
          </p:cNvPr>
          <p:cNvSpPr>
            <a:spLocks noGrp="1"/>
          </p:cNvSpPr>
          <p:nvPr>
            <p:ph type="title"/>
          </p:nvPr>
        </p:nvSpPr>
        <p:spPr/>
        <p:txBody>
          <a:bodyPr/>
          <a:lstStyle/>
          <a:p>
            <a:r>
              <a:rPr lang="en-US" dirty="0"/>
              <a:t>Total Orders by Customer and Average Order Fulfillment Time</a:t>
            </a:r>
          </a:p>
        </p:txBody>
      </p:sp>
      <p:pic>
        <p:nvPicPr>
          <p:cNvPr id="5" name="Content Placeholder 4">
            <a:extLst>
              <a:ext uri="{FF2B5EF4-FFF2-40B4-BE49-F238E27FC236}">
                <a16:creationId xmlns:a16="http://schemas.microsoft.com/office/drawing/2014/main" id="{410DD7A3-F93F-4A74-88B9-B2A26CB178DA}"/>
              </a:ext>
            </a:extLst>
          </p:cNvPr>
          <p:cNvPicPr>
            <a:picLocks noGrp="1" noChangeAspect="1"/>
          </p:cNvPicPr>
          <p:nvPr>
            <p:ph idx="1"/>
          </p:nvPr>
        </p:nvPicPr>
        <p:blipFill rotWithShape="1">
          <a:blip r:embed="rId2"/>
          <a:srcRect l="2335" t="14886" r="38765" b="22748"/>
          <a:stretch/>
        </p:blipFill>
        <p:spPr>
          <a:xfrm>
            <a:off x="2609272" y="2177473"/>
            <a:ext cx="6973455" cy="4153306"/>
          </a:xfrm>
        </p:spPr>
      </p:pic>
    </p:spTree>
    <p:extLst>
      <p:ext uri="{BB962C8B-B14F-4D97-AF65-F5344CB8AC3E}">
        <p14:creationId xmlns:p14="http://schemas.microsoft.com/office/powerpoint/2010/main" val="856748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9AD40-B361-498E-BBD8-7EA5205F69F7}"/>
              </a:ext>
            </a:extLst>
          </p:cNvPr>
          <p:cNvSpPr>
            <a:spLocks noGrp="1"/>
          </p:cNvSpPr>
          <p:nvPr>
            <p:ph type="title"/>
          </p:nvPr>
        </p:nvSpPr>
        <p:spPr/>
        <p:txBody>
          <a:bodyPr/>
          <a:lstStyle/>
          <a:p>
            <a:r>
              <a:rPr lang="en-US" dirty="0"/>
              <a:t>Insights and Recommendations</a:t>
            </a:r>
          </a:p>
        </p:txBody>
      </p:sp>
      <p:sp>
        <p:nvSpPr>
          <p:cNvPr id="5" name="Content Placeholder 4">
            <a:extLst>
              <a:ext uri="{FF2B5EF4-FFF2-40B4-BE49-F238E27FC236}">
                <a16:creationId xmlns:a16="http://schemas.microsoft.com/office/drawing/2014/main" id="{3FD45EE0-E7D0-4856-8290-08173A3115C1}"/>
              </a:ext>
            </a:extLst>
          </p:cNvPr>
          <p:cNvSpPr>
            <a:spLocks noGrp="1"/>
          </p:cNvSpPr>
          <p:nvPr>
            <p:ph idx="1"/>
          </p:nvPr>
        </p:nvSpPr>
        <p:spPr/>
        <p:txBody>
          <a:bodyPr>
            <a:normAutofit fontScale="92500" lnSpcReduction="20000"/>
          </a:bodyPr>
          <a:lstStyle/>
          <a:p>
            <a:r>
              <a:rPr lang="en-US" dirty="0"/>
              <a:t>July had the highest average fulfillment time at 4.69 days and January was the lowest at 4.24.</a:t>
            </a:r>
          </a:p>
          <a:p>
            <a:r>
              <a:rPr lang="en-US" dirty="0" err="1"/>
              <a:t>Fudgeflix</a:t>
            </a:r>
            <a:r>
              <a:rPr lang="en-US" dirty="0"/>
              <a:t> data only starts in 2010.</a:t>
            </a:r>
          </a:p>
          <a:p>
            <a:pPr lvl="1"/>
            <a:r>
              <a:rPr lang="en-US" dirty="0"/>
              <a:t>The average fulfillment time for moves is approximately 3 days shorter than those of products. This dramatically lowered the average time from 2010 and on.</a:t>
            </a:r>
          </a:p>
          <a:p>
            <a:r>
              <a:rPr lang="en-US" dirty="0"/>
              <a:t>There does not appear to be any correlation between where a customer is located and the average lag time. The North East has both high and low counts of total orders and lag time, for example.</a:t>
            </a:r>
          </a:p>
          <a:p>
            <a:r>
              <a:rPr lang="en-US" dirty="0"/>
              <a:t>Order fulfillment time seems to have a direct relation with purchasing power. The more orders a client had, the slightly higher average fulfillment time. </a:t>
            </a:r>
          </a:p>
        </p:txBody>
      </p:sp>
    </p:spTree>
    <p:extLst>
      <p:ext uri="{BB962C8B-B14F-4D97-AF65-F5344CB8AC3E}">
        <p14:creationId xmlns:p14="http://schemas.microsoft.com/office/powerpoint/2010/main" val="2914699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7D14-38C4-46EA-8505-899B7D161923}"/>
              </a:ext>
            </a:extLst>
          </p:cNvPr>
          <p:cNvSpPr>
            <a:spLocks noGrp="1"/>
          </p:cNvSpPr>
          <p:nvPr>
            <p:ph type="title"/>
          </p:nvPr>
        </p:nvSpPr>
        <p:spPr/>
        <p:txBody>
          <a:bodyPr/>
          <a:lstStyle/>
          <a:p>
            <a:r>
              <a:rPr lang="en-US" dirty="0"/>
              <a:t>Project Reflection</a:t>
            </a:r>
          </a:p>
        </p:txBody>
      </p:sp>
      <p:sp>
        <p:nvSpPr>
          <p:cNvPr id="3" name="Content Placeholder 2">
            <a:extLst>
              <a:ext uri="{FF2B5EF4-FFF2-40B4-BE49-F238E27FC236}">
                <a16:creationId xmlns:a16="http://schemas.microsoft.com/office/drawing/2014/main" id="{EE43A43B-01D6-4C14-A156-784AFDA734E0}"/>
              </a:ext>
            </a:extLst>
          </p:cNvPr>
          <p:cNvSpPr>
            <a:spLocks noGrp="1"/>
          </p:cNvSpPr>
          <p:nvPr>
            <p:ph idx="1"/>
          </p:nvPr>
        </p:nvSpPr>
        <p:spPr/>
        <p:txBody>
          <a:bodyPr/>
          <a:lstStyle/>
          <a:p>
            <a:r>
              <a:rPr lang="en-US" dirty="0"/>
              <a:t>Learned how to design scalable data storage solutions</a:t>
            </a:r>
          </a:p>
          <a:p>
            <a:r>
              <a:rPr lang="en-US" dirty="0"/>
              <a:t>Implemented ETL pipeline in Visual Studio</a:t>
            </a:r>
          </a:p>
          <a:p>
            <a:r>
              <a:rPr lang="en-US" dirty="0"/>
              <a:t>Utilized least permissions principle for DB access</a:t>
            </a:r>
          </a:p>
          <a:p>
            <a:r>
              <a:rPr lang="en-US" dirty="0"/>
              <a:t>Leveraged Power BI for descriptive and prescriptive analytics</a:t>
            </a:r>
          </a:p>
        </p:txBody>
      </p:sp>
    </p:spTree>
    <p:extLst>
      <p:ext uri="{BB962C8B-B14F-4D97-AF65-F5344CB8AC3E}">
        <p14:creationId xmlns:p14="http://schemas.microsoft.com/office/powerpoint/2010/main" val="3998703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CA35-1F64-4A56-A56D-2D58FF9B57B7}"/>
              </a:ext>
            </a:extLst>
          </p:cNvPr>
          <p:cNvSpPr>
            <a:spLocks noGrp="1"/>
          </p:cNvSpPr>
          <p:nvPr>
            <p:ph type="ctrTitle"/>
          </p:nvPr>
        </p:nvSpPr>
        <p:spPr>
          <a:xfrm>
            <a:off x="1074199" y="2538401"/>
            <a:ext cx="7625918" cy="1373070"/>
          </a:xfrm>
        </p:spPr>
        <p:txBody>
          <a:bodyPr/>
          <a:lstStyle/>
          <a:p>
            <a:r>
              <a:rPr lang="en-US" dirty="0">
                <a:latin typeface="Trebuchet MS" panose="020B0603020202020204" pitchFamily="34" charset="0"/>
              </a:rPr>
              <a:t>IST 707 – Data Analytics</a:t>
            </a:r>
            <a:endParaRPr lang="en-US" dirty="0"/>
          </a:p>
        </p:txBody>
      </p:sp>
      <p:sp>
        <p:nvSpPr>
          <p:cNvPr id="3" name="Subtitle 2">
            <a:extLst>
              <a:ext uri="{FF2B5EF4-FFF2-40B4-BE49-F238E27FC236}">
                <a16:creationId xmlns:a16="http://schemas.microsoft.com/office/drawing/2014/main" id="{2568125E-C748-48B1-957A-36DAD2C2CD2E}"/>
              </a:ext>
            </a:extLst>
          </p:cNvPr>
          <p:cNvSpPr>
            <a:spLocks noGrp="1"/>
          </p:cNvSpPr>
          <p:nvPr>
            <p:ph type="subTitle" idx="1"/>
          </p:nvPr>
        </p:nvSpPr>
        <p:spPr/>
        <p:txBody>
          <a:bodyPr/>
          <a:lstStyle/>
          <a:p>
            <a:r>
              <a:rPr lang="en-US" sz="2000" dirty="0">
                <a:latin typeface="Trebuchet MS" panose="020B0603020202020204" pitchFamily="34" charset="0"/>
              </a:rPr>
              <a:t>Pokémon Statistic Prediction</a:t>
            </a:r>
          </a:p>
          <a:p>
            <a:r>
              <a:rPr lang="en-US" sz="1400" dirty="0"/>
              <a:t>Wesley Stevens</a:t>
            </a:r>
          </a:p>
        </p:txBody>
      </p:sp>
    </p:spTree>
    <p:extLst>
      <p:ext uri="{BB962C8B-B14F-4D97-AF65-F5344CB8AC3E}">
        <p14:creationId xmlns:p14="http://schemas.microsoft.com/office/powerpoint/2010/main" val="3472523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1">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4" name="Rectangle 13">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31AFFE-3BD6-4530-AAB7-33C2AEA62E1A}"/>
              </a:ext>
            </a:extLst>
          </p:cNvPr>
          <p:cNvSpPr>
            <a:spLocks noGrp="1"/>
          </p:cNvSpPr>
          <p:nvPr>
            <p:ph type="title"/>
          </p:nvPr>
        </p:nvSpPr>
        <p:spPr>
          <a:xfrm>
            <a:off x="680321" y="753228"/>
            <a:ext cx="5632247" cy="1080938"/>
          </a:xfrm>
        </p:spPr>
        <p:txBody>
          <a:bodyPr>
            <a:normAutofit/>
          </a:bodyPr>
          <a:lstStyle/>
          <a:p>
            <a:r>
              <a:rPr lang="en-US" dirty="0"/>
              <a:t>Motivation</a:t>
            </a:r>
          </a:p>
        </p:txBody>
      </p:sp>
      <p:pic>
        <p:nvPicPr>
          <p:cNvPr id="16" name="Picture 15">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430AFFC1-EA45-4169-AA26-658BB2ED9B9F}"/>
              </a:ext>
            </a:extLst>
          </p:cNvPr>
          <p:cNvSpPr>
            <a:spLocks noGrp="1"/>
          </p:cNvSpPr>
          <p:nvPr>
            <p:ph idx="1"/>
          </p:nvPr>
        </p:nvSpPr>
        <p:spPr>
          <a:xfrm>
            <a:off x="680321" y="2336873"/>
            <a:ext cx="5819431" cy="3599316"/>
          </a:xfrm>
        </p:spPr>
        <p:txBody>
          <a:bodyPr>
            <a:normAutofit/>
          </a:bodyPr>
          <a:lstStyle/>
          <a:p>
            <a:r>
              <a:rPr lang="en-US" dirty="0"/>
              <a:t>There is a large market of </a:t>
            </a:r>
            <a:r>
              <a:rPr lang="en-US" dirty="0" err="1"/>
              <a:t>Pokemon</a:t>
            </a:r>
            <a:r>
              <a:rPr lang="en-US" dirty="0"/>
              <a:t> trainers that want to</a:t>
            </a:r>
          </a:p>
          <a:p>
            <a:pPr lvl="1"/>
            <a:r>
              <a:rPr lang="en-US" dirty="0"/>
              <a:t>Catch them all</a:t>
            </a:r>
          </a:p>
          <a:p>
            <a:pPr lvl="1"/>
            <a:r>
              <a:rPr lang="en-US" dirty="0"/>
              <a:t>Battle </a:t>
            </a:r>
            <a:r>
              <a:rPr lang="en-US" dirty="0" err="1"/>
              <a:t>Pokemon</a:t>
            </a:r>
            <a:endParaRPr lang="en-US" dirty="0"/>
          </a:p>
          <a:p>
            <a:endParaRPr lang="en-US" dirty="0"/>
          </a:p>
          <a:p>
            <a:r>
              <a:rPr lang="en-US" dirty="0"/>
              <a:t>Pokémon statistics are critical to both, but difficult and time consuming to determine</a:t>
            </a:r>
          </a:p>
          <a:p>
            <a:endParaRPr lang="en-US" dirty="0"/>
          </a:p>
        </p:txBody>
      </p:sp>
      <p:pic>
        <p:nvPicPr>
          <p:cNvPr id="5" name="Picture 6" descr="ALL POKEMON CAUGHT IN POKEMON GO! | What Happens After You CATCH EM ALL?  POKEDEX COMPLETE! - YouTube">
            <a:extLst>
              <a:ext uri="{FF2B5EF4-FFF2-40B4-BE49-F238E27FC236}">
                <a16:creationId xmlns:a16="http://schemas.microsoft.com/office/drawing/2014/main" id="{78D60D2F-A26B-4F68-9E11-BF41A8C51C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14" r="2588" b="-3"/>
          <a:stretch/>
        </p:blipFill>
        <p:spPr bwMode="auto">
          <a:xfrm>
            <a:off x="6984387" y="484632"/>
            <a:ext cx="4719805" cy="283608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pic>
        <p:nvPicPr>
          <p:cNvPr id="4" name="Picture 4" descr="Pokémon and Flutter. A battle system unfinished | by Applichic | Medium">
            <a:extLst>
              <a:ext uri="{FF2B5EF4-FFF2-40B4-BE49-F238E27FC236}">
                <a16:creationId xmlns:a16="http://schemas.microsoft.com/office/drawing/2014/main" id="{02B7A448-2CDD-409F-A6A8-75C6B2F1F7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48" r="14055" b="-1"/>
          <a:stretch/>
        </p:blipFill>
        <p:spPr bwMode="auto">
          <a:xfrm>
            <a:off x="6984386" y="3632401"/>
            <a:ext cx="4719805" cy="274353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349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8">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2" name="Picture 10">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12">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0396025-C95B-40EB-AB21-F94FC4997DA6}"/>
              </a:ext>
            </a:extLst>
          </p:cNvPr>
          <p:cNvSpPr>
            <a:spLocks noGrp="1"/>
          </p:cNvSpPr>
          <p:nvPr>
            <p:ph type="title"/>
          </p:nvPr>
        </p:nvSpPr>
        <p:spPr>
          <a:xfrm>
            <a:off x="680321" y="753228"/>
            <a:ext cx="5584677" cy="1080938"/>
          </a:xfrm>
        </p:spPr>
        <p:txBody>
          <a:bodyPr>
            <a:normAutofit/>
          </a:bodyPr>
          <a:lstStyle/>
          <a:p>
            <a:r>
              <a:rPr lang="en-US">
                <a:solidFill>
                  <a:srgbClr val="FFFFFF"/>
                </a:solidFill>
              </a:rPr>
              <a:t>Proposed Solution</a:t>
            </a:r>
          </a:p>
        </p:txBody>
      </p:sp>
      <p:pic>
        <p:nvPicPr>
          <p:cNvPr id="25" name="Picture 16">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Content Placeholder 2">
            <a:extLst>
              <a:ext uri="{FF2B5EF4-FFF2-40B4-BE49-F238E27FC236}">
                <a16:creationId xmlns:a16="http://schemas.microsoft.com/office/drawing/2014/main" id="{318A9467-326D-4B91-BD39-0906D0FB5CF9}"/>
              </a:ext>
            </a:extLst>
          </p:cNvPr>
          <p:cNvSpPr>
            <a:spLocks noGrp="1"/>
          </p:cNvSpPr>
          <p:nvPr>
            <p:ph idx="1"/>
          </p:nvPr>
        </p:nvSpPr>
        <p:spPr>
          <a:xfrm>
            <a:off x="680321" y="2336873"/>
            <a:ext cx="5104843" cy="3599316"/>
          </a:xfrm>
        </p:spPr>
        <p:txBody>
          <a:bodyPr>
            <a:normAutofit/>
          </a:bodyPr>
          <a:lstStyle/>
          <a:p>
            <a:r>
              <a:rPr lang="en-US" sz="2000">
                <a:solidFill>
                  <a:srgbClr val="FFFFFF"/>
                </a:solidFill>
              </a:rPr>
              <a:t>Replace the Pokédex scanner by utilizing machine learning</a:t>
            </a:r>
          </a:p>
          <a:p>
            <a:pPr lvl="1"/>
            <a:r>
              <a:rPr lang="en-US">
                <a:solidFill>
                  <a:srgbClr val="FFFFFF"/>
                </a:solidFill>
              </a:rPr>
              <a:t>Inputs are visual attributes</a:t>
            </a:r>
          </a:p>
          <a:p>
            <a:pPr lvl="1"/>
            <a:r>
              <a:rPr lang="en-US">
                <a:solidFill>
                  <a:srgbClr val="FFFFFF"/>
                </a:solidFill>
              </a:rPr>
              <a:t>Outputs are Pokémon statistics</a:t>
            </a:r>
          </a:p>
        </p:txBody>
      </p:sp>
      <p:sp useBgFill="1">
        <p:nvSpPr>
          <p:cNvPr id="26" name="Rectangle 18">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F9B45E-61EA-4AE6-9F0B-5B3241CF088C}"/>
              </a:ext>
            </a:extLst>
          </p:cNvPr>
          <p:cNvPicPr>
            <a:picLocks noChangeAspect="1"/>
          </p:cNvPicPr>
          <p:nvPr/>
        </p:nvPicPr>
        <p:blipFill>
          <a:blip r:embed="rId4"/>
          <a:stretch>
            <a:fillRect/>
          </a:stretch>
        </p:blipFill>
        <p:spPr>
          <a:xfrm>
            <a:off x="7043933" y="2511574"/>
            <a:ext cx="4178419" cy="1828058"/>
          </a:xfrm>
          <a:prstGeom prst="rect">
            <a:avLst/>
          </a:prstGeom>
          <a:ln>
            <a:noFill/>
          </a:ln>
          <a:effectLst/>
        </p:spPr>
      </p:pic>
    </p:spTree>
    <p:extLst>
      <p:ext uri="{BB962C8B-B14F-4D97-AF65-F5344CB8AC3E}">
        <p14:creationId xmlns:p14="http://schemas.microsoft.com/office/powerpoint/2010/main" val="382590431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0C78-EF36-4227-AA10-1434C5AAB477}"/>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381CCBAD-6B3D-4628-8FA2-36A9363C6C52}"/>
              </a:ext>
            </a:extLst>
          </p:cNvPr>
          <p:cNvSpPr>
            <a:spLocks noGrp="1"/>
          </p:cNvSpPr>
          <p:nvPr>
            <p:ph idx="1"/>
          </p:nvPr>
        </p:nvSpPr>
        <p:spPr/>
        <p:txBody>
          <a:bodyPr/>
          <a:lstStyle/>
          <a:p>
            <a:r>
              <a:rPr lang="en-US" dirty="0"/>
              <a:t>Background in Software and Math -&gt; ML Architect</a:t>
            </a:r>
          </a:p>
          <a:p>
            <a:r>
              <a:rPr lang="en-US" dirty="0"/>
              <a:t>Years of experience in finding solutions to modern problems</a:t>
            </a:r>
          </a:p>
          <a:p>
            <a:r>
              <a:rPr lang="en-US" dirty="0"/>
              <a:t>Published ML research at Secret DoD Conference</a:t>
            </a:r>
          </a:p>
          <a:p>
            <a:r>
              <a:rPr lang="en-US" dirty="0"/>
              <a:t>Fun-loving</a:t>
            </a:r>
          </a:p>
          <a:p>
            <a:r>
              <a:rPr lang="en-US" dirty="0"/>
              <a:t>Fast paced</a:t>
            </a:r>
          </a:p>
          <a:p>
            <a:r>
              <a:rPr lang="en-US" dirty="0"/>
              <a:t>Motivated by challenge</a:t>
            </a:r>
          </a:p>
        </p:txBody>
      </p:sp>
    </p:spTree>
    <p:extLst>
      <p:ext uri="{BB962C8B-B14F-4D97-AF65-F5344CB8AC3E}">
        <p14:creationId xmlns:p14="http://schemas.microsoft.com/office/powerpoint/2010/main" val="743623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DB0F-11BC-4110-84AE-34D20D7B63FC}"/>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A036F2DC-6959-4205-8388-B4CF9311C562}"/>
              </a:ext>
            </a:extLst>
          </p:cNvPr>
          <p:cNvSpPr>
            <a:spLocks noGrp="1"/>
          </p:cNvSpPr>
          <p:nvPr>
            <p:ph idx="1"/>
          </p:nvPr>
        </p:nvSpPr>
        <p:spPr/>
        <p:txBody>
          <a:bodyPr>
            <a:normAutofit fontScale="92500" lnSpcReduction="20000"/>
          </a:bodyPr>
          <a:lstStyle/>
          <a:p>
            <a:r>
              <a:rPr lang="en-US" sz="2400" dirty="0"/>
              <a:t>Each statistic for each Pokémon can be modeled by a gaussian distribution and is between 1 and 255</a:t>
            </a:r>
          </a:p>
          <a:p>
            <a:r>
              <a:rPr lang="en-US" sz="2400" dirty="0"/>
              <a:t>Attributes of interest include</a:t>
            </a:r>
          </a:p>
          <a:p>
            <a:pPr lvl="1"/>
            <a:r>
              <a:rPr lang="en-US" sz="1600" dirty="0"/>
              <a:t>Type             – Categorical    18 Categories. 1 or 2 Types allowed</a:t>
            </a:r>
          </a:p>
          <a:p>
            <a:pPr lvl="1"/>
            <a:r>
              <a:rPr lang="en-US" sz="1600" dirty="0"/>
              <a:t>HP                - Float </a:t>
            </a:r>
          </a:p>
          <a:p>
            <a:pPr lvl="1"/>
            <a:r>
              <a:rPr lang="en-US" sz="1600" dirty="0"/>
              <a:t>Attack          - Float</a:t>
            </a:r>
          </a:p>
          <a:p>
            <a:pPr lvl="1"/>
            <a:r>
              <a:rPr lang="en-US" sz="1600" dirty="0"/>
              <a:t>Defense        - Float</a:t>
            </a:r>
          </a:p>
          <a:p>
            <a:pPr lvl="1"/>
            <a:r>
              <a:rPr lang="en-US" sz="1600" dirty="0"/>
              <a:t>Speed           - Float</a:t>
            </a:r>
          </a:p>
          <a:p>
            <a:pPr lvl="1"/>
            <a:r>
              <a:rPr lang="en-US" sz="1600" dirty="0" err="1"/>
              <a:t>IsLegendary</a:t>
            </a:r>
            <a:r>
              <a:rPr lang="en-US" sz="1600" dirty="0"/>
              <a:t>  – Boolean</a:t>
            </a:r>
          </a:p>
          <a:p>
            <a:r>
              <a:rPr lang="en-US" sz="1800" dirty="0"/>
              <a:t>Visual Attributes include</a:t>
            </a:r>
          </a:p>
          <a:p>
            <a:pPr lvl="1"/>
            <a:r>
              <a:rPr lang="en-US" sz="1600" dirty="0"/>
              <a:t>Color             – Categorical</a:t>
            </a:r>
          </a:p>
          <a:p>
            <a:pPr lvl="1"/>
            <a:r>
              <a:rPr lang="en-US" sz="1600" dirty="0"/>
              <a:t>Body Style     – Categorical </a:t>
            </a:r>
          </a:p>
          <a:p>
            <a:pPr lvl="1"/>
            <a:r>
              <a:rPr lang="en-US" sz="1600" dirty="0"/>
              <a:t>Height         </a:t>
            </a:r>
            <a:r>
              <a:rPr lang="en-US" sz="1200" dirty="0"/>
              <a:t> </a:t>
            </a:r>
            <a:r>
              <a:rPr lang="en-US" sz="1600" dirty="0"/>
              <a:t> - Float</a:t>
            </a:r>
          </a:p>
          <a:p>
            <a:pPr lvl="1"/>
            <a:r>
              <a:rPr lang="en-US" sz="1600" dirty="0"/>
              <a:t>Weight          - Float</a:t>
            </a:r>
            <a:endParaRPr lang="en-US" sz="2400" dirty="0"/>
          </a:p>
          <a:p>
            <a:endParaRPr lang="en-US" dirty="0"/>
          </a:p>
        </p:txBody>
      </p:sp>
    </p:spTree>
    <p:extLst>
      <p:ext uri="{BB962C8B-B14F-4D97-AF65-F5344CB8AC3E}">
        <p14:creationId xmlns:p14="http://schemas.microsoft.com/office/powerpoint/2010/main" val="663201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5000270-C1BE-449F-B968-840F4EA0D645}"/>
              </a:ext>
            </a:extLst>
          </p:cNvPr>
          <p:cNvSpPr>
            <a:spLocks noGrp="1"/>
          </p:cNvSpPr>
          <p:nvPr>
            <p:ph type="title"/>
          </p:nvPr>
        </p:nvSpPr>
        <p:spPr>
          <a:xfrm>
            <a:off x="680321" y="753228"/>
            <a:ext cx="4136123" cy="1080938"/>
          </a:xfrm>
        </p:spPr>
        <p:txBody>
          <a:bodyPr>
            <a:normAutofit/>
          </a:bodyPr>
          <a:lstStyle/>
          <a:p>
            <a:r>
              <a:rPr lang="en-US" sz="2400"/>
              <a:t>Distribution of Data</a:t>
            </a:r>
            <a:endParaRPr lang="en-US" sz="2400" dirty="0"/>
          </a:p>
        </p:txBody>
      </p:sp>
      <p:pic>
        <p:nvPicPr>
          <p:cNvPr id="17" name="Picture 1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8" name="Content Placeholder 7">
            <a:extLst>
              <a:ext uri="{FF2B5EF4-FFF2-40B4-BE49-F238E27FC236}">
                <a16:creationId xmlns:a16="http://schemas.microsoft.com/office/drawing/2014/main" id="{24D37F69-B554-4335-B9FE-DD458DFD6A31}"/>
              </a:ext>
            </a:extLst>
          </p:cNvPr>
          <p:cNvSpPr>
            <a:spLocks noGrp="1"/>
          </p:cNvSpPr>
          <p:nvPr>
            <p:ph idx="1"/>
          </p:nvPr>
        </p:nvSpPr>
        <p:spPr>
          <a:xfrm>
            <a:off x="680321" y="2336873"/>
            <a:ext cx="4136123" cy="3599316"/>
          </a:xfrm>
        </p:spPr>
        <p:txBody>
          <a:bodyPr>
            <a:normAutofit/>
          </a:bodyPr>
          <a:lstStyle/>
          <a:p>
            <a:r>
              <a:rPr lang="en-US" sz="1800" dirty="0"/>
              <a:t>Most Pokémon are bipedal and have a tail</a:t>
            </a:r>
          </a:p>
          <a:p>
            <a:r>
              <a:rPr lang="en-US" sz="1800" dirty="0"/>
              <a:t>Most Pokémon are not Legendary</a:t>
            </a:r>
          </a:p>
          <a:p>
            <a:r>
              <a:rPr lang="en-US" sz="1800" dirty="0"/>
              <a:t>Most Pokémon are blue</a:t>
            </a:r>
          </a:p>
          <a:p>
            <a:r>
              <a:rPr lang="en-US" sz="1800" dirty="0"/>
              <a:t>Pokémon are easily differentiated by generation</a:t>
            </a:r>
          </a:p>
          <a:p>
            <a:r>
              <a:rPr lang="en-US" sz="1800" dirty="0"/>
              <a:t>Most Pokémon are Normal typed</a:t>
            </a:r>
          </a:p>
          <a:p>
            <a:r>
              <a:rPr lang="en-US" sz="1800" dirty="0"/>
              <a:t>The Second Pokémon type is most often flying</a:t>
            </a:r>
          </a:p>
        </p:txBody>
      </p:sp>
      <p:pic>
        <p:nvPicPr>
          <p:cNvPr id="4" name="Content Placeholder 3">
            <a:extLst>
              <a:ext uri="{FF2B5EF4-FFF2-40B4-BE49-F238E27FC236}">
                <a16:creationId xmlns:a16="http://schemas.microsoft.com/office/drawing/2014/main" id="{48D86020-B803-4F75-BF82-31BB296BD1A5}"/>
              </a:ext>
            </a:extLst>
          </p:cNvPr>
          <p:cNvPicPr>
            <a:picLocks noChangeAspect="1"/>
          </p:cNvPicPr>
          <p:nvPr/>
        </p:nvPicPr>
        <p:blipFill>
          <a:blip r:embed="rId4"/>
          <a:stretch>
            <a:fillRect/>
          </a:stretch>
        </p:blipFill>
        <p:spPr>
          <a:xfrm>
            <a:off x="5285741" y="609600"/>
            <a:ext cx="6283831" cy="560832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32760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0A8F-778A-4759-86DA-58B12046A0F0}"/>
              </a:ext>
            </a:extLst>
          </p:cNvPr>
          <p:cNvSpPr>
            <a:spLocks noGrp="1"/>
          </p:cNvSpPr>
          <p:nvPr>
            <p:ph type="title"/>
          </p:nvPr>
        </p:nvSpPr>
        <p:spPr/>
        <p:txBody>
          <a:bodyPr/>
          <a:lstStyle/>
          <a:p>
            <a:r>
              <a:rPr lang="en-US" dirty="0"/>
              <a:t>Legendary Status Classification</a:t>
            </a:r>
          </a:p>
        </p:txBody>
      </p:sp>
      <p:sp>
        <p:nvSpPr>
          <p:cNvPr id="3" name="Content Placeholder 2">
            <a:extLst>
              <a:ext uri="{FF2B5EF4-FFF2-40B4-BE49-F238E27FC236}">
                <a16:creationId xmlns:a16="http://schemas.microsoft.com/office/drawing/2014/main" id="{4472D24A-AE8B-447C-89F1-2F59F0E9E601}"/>
              </a:ext>
            </a:extLst>
          </p:cNvPr>
          <p:cNvSpPr>
            <a:spLocks noGrp="1"/>
          </p:cNvSpPr>
          <p:nvPr>
            <p:ph idx="1"/>
          </p:nvPr>
        </p:nvSpPr>
        <p:spPr/>
        <p:txBody>
          <a:bodyPr/>
          <a:lstStyle/>
          <a:p>
            <a:r>
              <a:rPr lang="en-US" dirty="0"/>
              <a:t>Best performance was achieved with an </a:t>
            </a:r>
            <a:r>
              <a:rPr lang="en-US" dirty="0" err="1"/>
              <a:t>XGBoost</a:t>
            </a:r>
            <a:r>
              <a:rPr lang="en-US" dirty="0"/>
              <a:t> model</a:t>
            </a:r>
          </a:p>
        </p:txBody>
      </p:sp>
      <p:pic>
        <p:nvPicPr>
          <p:cNvPr id="4" name="Content Placeholder 5">
            <a:extLst>
              <a:ext uri="{FF2B5EF4-FFF2-40B4-BE49-F238E27FC236}">
                <a16:creationId xmlns:a16="http://schemas.microsoft.com/office/drawing/2014/main" id="{A7D70B9D-18CC-4C6F-8498-89EA423D8162}"/>
              </a:ext>
            </a:extLst>
          </p:cNvPr>
          <p:cNvPicPr>
            <a:picLocks noChangeAspect="1"/>
          </p:cNvPicPr>
          <p:nvPr/>
        </p:nvPicPr>
        <p:blipFill>
          <a:blip r:embed="rId2"/>
          <a:stretch>
            <a:fillRect/>
          </a:stretch>
        </p:blipFill>
        <p:spPr>
          <a:xfrm>
            <a:off x="7156450" y="2867021"/>
            <a:ext cx="3790950" cy="3571875"/>
          </a:xfrm>
          <a:prstGeom prst="rect">
            <a:avLst/>
          </a:prstGeom>
          <a:effectLst>
            <a:outerShdw blurRad="50800" dist="38100" dir="2700000" algn="tl" rotWithShape="0">
              <a:prstClr val="black">
                <a:alpha val="40000"/>
              </a:prstClr>
            </a:outerShdw>
          </a:effectLst>
        </p:spPr>
      </p:pic>
      <p:graphicFrame>
        <p:nvGraphicFramePr>
          <p:cNvPr id="6" name="Table 7">
            <a:extLst>
              <a:ext uri="{FF2B5EF4-FFF2-40B4-BE49-F238E27FC236}">
                <a16:creationId xmlns:a16="http://schemas.microsoft.com/office/drawing/2014/main" id="{34B04597-ED9D-49D3-BC3D-68D828EF1720}"/>
              </a:ext>
            </a:extLst>
          </p:cNvPr>
          <p:cNvGraphicFramePr>
            <a:graphicFrameLocks noGrp="1"/>
          </p:cNvGraphicFramePr>
          <p:nvPr>
            <p:extLst>
              <p:ext uri="{D42A27DB-BD31-4B8C-83A1-F6EECF244321}">
                <p14:modId xmlns:p14="http://schemas.microsoft.com/office/powerpoint/2010/main" val="744217192"/>
              </p:ext>
            </p:extLst>
          </p:nvPr>
        </p:nvGraphicFramePr>
        <p:xfrm>
          <a:off x="947938" y="3738558"/>
          <a:ext cx="4537476" cy="1828800"/>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2268738">
                  <a:extLst>
                    <a:ext uri="{9D8B030D-6E8A-4147-A177-3AD203B41FA5}">
                      <a16:colId xmlns:a16="http://schemas.microsoft.com/office/drawing/2014/main" val="751494186"/>
                    </a:ext>
                  </a:extLst>
                </a:gridCol>
                <a:gridCol w="2268738">
                  <a:extLst>
                    <a:ext uri="{9D8B030D-6E8A-4147-A177-3AD203B41FA5}">
                      <a16:colId xmlns:a16="http://schemas.microsoft.com/office/drawing/2014/main" val="2545666521"/>
                    </a:ext>
                  </a:extLst>
                </a:gridCol>
              </a:tblGrid>
              <a:tr h="241341">
                <a:tc>
                  <a:txBody>
                    <a:bodyPr/>
                    <a:lstStyle/>
                    <a:p>
                      <a:pPr algn="ctr"/>
                      <a:r>
                        <a:rPr lang="en-US" dirty="0"/>
                        <a:t>Metric</a:t>
                      </a:r>
                    </a:p>
                  </a:txBody>
                  <a:tcPr/>
                </a:tc>
                <a:tc>
                  <a:txBody>
                    <a:bodyPr/>
                    <a:lstStyle/>
                    <a:p>
                      <a:pPr algn="ctr"/>
                      <a:r>
                        <a:rPr lang="en-US" dirty="0"/>
                        <a:t>Score</a:t>
                      </a:r>
                    </a:p>
                  </a:txBody>
                  <a:tcPr/>
                </a:tc>
                <a:extLst>
                  <a:ext uri="{0D108BD9-81ED-4DB2-BD59-A6C34878D82A}">
                    <a16:rowId xmlns:a16="http://schemas.microsoft.com/office/drawing/2014/main" val="2758299518"/>
                  </a:ext>
                </a:extLst>
              </a:tr>
              <a:tr h="241341">
                <a:tc>
                  <a:txBody>
                    <a:bodyPr/>
                    <a:lstStyle/>
                    <a:p>
                      <a:pPr algn="ctr"/>
                      <a:r>
                        <a:rPr lang="en-US" dirty="0"/>
                        <a:t>Accuracy</a:t>
                      </a:r>
                    </a:p>
                  </a:txBody>
                  <a:tcPr/>
                </a:tc>
                <a:tc>
                  <a:txBody>
                    <a:bodyPr/>
                    <a:lstStyle/>
                    <a:p>
                      <a:pPr algn="ctr"/>
                      <a:r>
                        <a:rPr lang="en-US" dirty="0"/>
                        <a:t>97.2%</a:t>
                      </a:r>
                    </a:p>
                  </a:txBody>
                  <a:tcPr/>
                </a:tc>
                <a:extLst>
                  <a:ext uri="{0D108BD9-81ED-4DB2-BD59-A6C34878D82A}">
                    <a16:rowId xmlns:a16="http://schemas.microsoft.com/office/drawing/2014/main" val="1081996927"/>
                  </a:ext>
                </a:extLst>
              </a:tr>
              <a:tr h="241341">
                <a:tc>
                  <a:txBody>
                    <a:bodyPr/>
                    <a:lstStyle/>
                    <a:p>
                      <a:pPr algn="ctr"/>
                      <a:r>
                        <a:rPr lang="en-US" dirty="0"/>
                        <a:t>Precision</a:t>
                      </a:r>
                    </a:p>
                  </a:txBody>
                  <a:tcPr/>
                </a:tc>
                <a:tc>
                  <a:txBody>
                    <a:bodyPr/>
                    <a:lstStyle/>
                    <a:p>
                      <a:pPr algn="ctr"/>
                      <a:r>
                        <a:rPr lang="en-US" dirty="0"/>
                        <a:t>90%</a:t>
                      </a:r>
                    </a:p>
                  </a:txBody>
                  <a:tcPr/>
                </a:tc>
                <a:extLst>
                  <a:ext uri="{0D108BD9-81ED-4DB2-BD59-A6C34878D82A}">
                    <a16:rowId xmlns:a16="http://schemas.microsoft.com/office/drawing/2014/main" val="3372607168"/>
                  </a:ext>
                </a:extLst>
              </a:tr>
              <a:tr h="241341">
                <a:tc>
                  <a:txBody>
                    <a:bodyPr/>
                    <a:lstStyle/>
                    <a:p>
                      <a:pPr algn="ctr"/>
                      <a:r>
                        <a:rPr lang="en-US" dirty="0"/>
                        <a:t>Recall</a:t>
                      </a:r>
                    </a:p>
                  </a:txBody>
                  <a:tcPr/>
                </a:tc>
                <a:tc>
                  <a:txBody>
                    <a:bodyPr/>
                    <a:lstStyle/>
                    <a:p>
                      <a:pPr algn="ctr"/>
                      <a:r>
                        <a:rPr lang="en-US" dirty="0"/>
                        <a:t>86.9%</a:t>
                      </a:r>
                    </a:p>
                  </a:txBody>
                  <a:tcPr/>
                </a:tc>
                <a:extLst>
                  <a:ext uri="{0D108BD9-81ED-4DB2-BD59-A6C34878D82A}">
                    <a16:rowId xmlns:a16="http://schemas.microsoft.com/office/drawing/2014/main" val="2590894292"/>
                  </a:ext>
                </a:extLst>
              </a:tr>
              <a:tr h="241341">
                <a:tc>
                  <a:txBody>
                    <a:bodyPr/>
                    <a:lstStyle/>
                    <a:p>
                      <a:pPr algn="ctr"/>
                      <a:r>
                        <a:rPr lang="en-US" dirty="0"/>
                        <a:t>F1 Score</a:t>
                      </a:r>
                    </a:p>
                  </a:txBody>
                  <a:tcPr/>
                </a:tc>
                <a:tc>
                  <a:txBody>
                    <a:bodyPr/>
                    <a:lstStyle/>
                    <a:p>
                      <a:pPr algn="ctr"/>
                      <a:r>
                        <a:rPr lang="en-US" dirty="0"/>
                        <a:t>88.4%</a:t>
                      </a:r>
                    </a:p>
                  </a:txBody>
                  <a:tcPr/>
                </a:tc>
                <a:extLst>
                  <a:ext uri="{0D108BD9-81ED-4DB2-BD59-A6C34878D82A}">
                    <a16:rowId xmlns:a16="http://schemas.microsoft.com/office/drawing/2014/main" val="3677473240"/>
                  </a:ext>
                </a:extLst>
              </a:tr>
            </a:tbl>
          </a:graphicData>
        </a:graphic>
      </p:graphicFrame>
    </p:spTree>
    <p:extLst>
      <p:ext uri="{BB962C8B-B14F-4D97-AF65-F5344CB8AC3E}">
        <p14:creationId xmlns:p14="http://schemas.microsoft.com/office/powerpoint/2010/main" val="629200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E279B-6710-412C-A522-1AB1405AE777}"/>
              </a:ext>
            </a:extLst>
          </p:cNvPr>
          <p:cNvSpPr>
            <a:spLocks noGrp="1"/>
          </p:cNvSpPr>
          <p:nvPr>
            <p:ph type="title"/>
          </p:nvPr>
        </p:nvSpPr>
        <p:spPr/>
        <p:txBody>
          <a:bodyPr/>
          <a:lstStyle/>
          <a:p>
            <a:r>
              <a:rPr lang="en-US" dirty="0"/>
              <a:t>Base Statistic Regression</a:t>
            </a:r>
          </a:p>
        </p:txBody>
      </p:sp>
      <p:sp>
        <p:nvSpPr>
          <p:cNvPr id="3" name="Content Placeholder 2">
            <a:extLst>
              <a:ext uri="{FF2B5EF4-FFF2-40B4-BE49-F238E27FC236}">
                <a16:creationId xmlns:a16="http://schemas.microsoft.com/office/drawing/2014/main" id="{3DA0B4EC-8182-406B-9606-E5FCC983CAFD}"/>
              </a:ext>
            </a:extLst>
          </p:cNvPr>
          <p:cNvSpPr>
            <a:spLocks noGrp="1"/>
          </p:cNvSpPr>
          <p:nvPr>
            <p:ph idx="1"/>
          </p:nvPr>
        </p:nvSpPr>
        <p:spPr/>
        <p:txBody>
          <a:bodyPr/>
          <a:lstStyle/>
          <a:p>
            <a:r>
              <a:rPr lang="en-US" dirty="0"/>
              <a:t>Comparison of Regression Models using MSE</a:t>
            </a:r>
          </a:p>
          <a:p>
            <a:r>
              <a:rPr lang="en-US" dirty="0"/>
              <a:t>7-fold Cross validation</a:t>
            </a:r>
          </a:p>
          <a:p>
            <a:r>
              <a:rPr lang="en-US" dirty="0"/>
              <a:t>Linear Regression is typically the best suited</a:t>
            </a:r>
          </a:p>
        </p:txBody>
      </p:sp>
      <p:graphicFrame>
        <p:nvGraphicFramePr>
          <p:cNvPr id="4" name="Table 4">
            <a:extLst>
              <a:ext uri="{FF2B5EF4-FFF2-40B4-BE49-F238E27FC236}">
                <a16:creationId xmlns:a16="http://schemas.microsoft.com/office/drawing/2014/main" id="{97193D3A-B11E-4973-876D-D32CF875F7A4}"/>
              </a:ext>
            </a:extLst>
          </p:cNvPr>
          <p:cNvGraphicFramePr>
            <a:graphicFrameLocks/>
          </p:cNvGraphicFramePr>
          <p:nvPr>
            <p:extLst>
              <p:ext uri="{D42A27DB-BD31-4B8C-83A1-F6EECF244321}">
                <p14:modId xmlns:p14="http://schemas.microsoft.com/office/powerpoint/2010/main" val="1436651036"/>
              </p:ext>
            </p:extLst>
          </p:nvPr>
        </p:nvGraphicFramePr>
        <p:xfrm>
          <a:off x="385717" y="4012915"/>
          <a:ext cx="11029949" cy="2021840"/>
        </p:xfrm>
        <a:graphic>
          <a:graphicData uri="http://schemas.openxmlformats.org/drawingml/2006/table">
            <a:tbl>
              <a:tblPr firstRow="1" bandRow="1">
                <a:tableStyleId>{5C22544A-7EE6-4342-B048-85BDC9FD1C3A}</a:tableStyleId>
              </a:tblPr>
              <a:tblGrid>
                <a:gridCol w="1575707">
                  <a:extLst>
                    <a:ext uri="{9D8B030D-6E8A-4147-A177-3AD203B41FA5}">
                      <a16:colId xmlns:a16="http://schemas.microsoft.com/office/drawing/2014/main" val="1820933024"/>
                    </a:ext>
                  </a:extLst>
                </a:gridCol>
                <a:gridCol w="1575707">
                  <a:extLst>
                    <a:ext uri="{9D8B030D-6E8A-4147-A177-3AD203B41FA5}">
                      <a16:colId xmlns:a16="http://schemas.microsoft.com/office/drawing/2014/main" val="2257463465"/>
                    </a:ext>
                  </a:extLst>
                </a:gridCol>
                <a:gridCol w="1575707">
                  <a:extLst>
                    <a:ext uri="{9D8B030D-6E8A-4147-A177-3AD203B41FA5}">
                      <a16:colId xmlns:a16="http://schemas.microsoft.com/office/drawing/2014/main" val="3271913303"/>
                    </a:ext>
                  </a:extLst>
                </a:gridCol>
                <a:gridCol w="1575707">
                  <a:extLst>
                    <a:ext uri="{9D8B030D-6E8A-4147-A177-3AD203B41FA5}">
                      <a16:colId xmlns:a16="http://schemas.microsoft.com/office/drawing/2014/main" val="2511037635"/>
                    </a:ext>
                  </a:extLst>
                </a:gridCol>
                <a:gridCol w="1575707">
                  <a:extLst>
                    <a:ext uri="{9D8B030D-6E8A-4147-A177-3AD203B41FA5}">
                      <a16:colId xmlns:a16="http://schemas.microsoft.com/office/drawing/2014/main" val="1246140330"/>
                    </a:ext>
                  </a:extLst>
                </a:gridCol>
                <a:gridCol w="1575707">
                  <a:extLst>
                    <a:ext uri="{9D8B030D-6E8A-4147-A177-3AD203B41FA5}">
                      <a16:colId xmlns:a16="http://schemas.microsoft.com/office/drawing/2014/main" val="3410770027"/>
                    </a:ext>
                  </a:extLst>
                </a:gridCol>
                <a:gridCol w="1575707">
                  <a:extLst>
                    <a:ext uri="{9D8B030D-6E8A-4147-A177-3AD203B41FA5}">
                      <a16:colId xmlns:a16="http://schemas.microsoft.com/office/drawing/2014/main" val="1082723031"/>
                    </a:ext>
                  </a:extLst>
                </a:gridCol>
              </a:tblGrid>
              <a:tr h="370840">
                <a:tc>
                  <a:txBody>
                    <a:bodyPr/>
                    <a:lstStyle/>
                    <a:p>
                      <a:pPr algn="ctr"/>
                      <a:endParaRPr lang="en-US" dirty="0"/>
                    </a:p>
                  </a:txBody>
                  <a:tcPr/>
                </a:tc>
                <a:tc>
                  <a:txBody>
                    <a:bodyPr/>
                    <a:lstStyle/>
                    <a:p>
                      <a:pPr algn="ctr"/>
                      <a:r>
                        <a:rPr lang="en-US" dirty="0"/>
                        <a:t>HP</a:t>
                      </a:r>
                    </a:p>
                  </a:txBody>
                  <a:tcPr/>
                </a:tc>
                <a:tc>
                  <a:txBody>
                    <a:bodyPr/>
                    <a:lstStyle/>
                    <a:p>
                      <a:pPr algn="ctr"/>
                      <a:r>
                        <a:rPr lang="en-US" dirty="0"/>
                        <a:t>Speed</a:t>
                      </a:r>
                    </a:p>
                  </a:txBody>
                  <a:tcPr/>
                </a:tc>
                <a:tc>
                  <a:txBody>
                    <a:bodyPr/>
                    <a:lstStyle/>
                    <a:p>
                      <a:pPr algn="ctr"/>
                      <a:r>
                        <a:rPr lang="en-US" dirty="0"/>
                        <a:t>Attack</a:t>
                      </a:r>
                    </a:p>
                  </a:txBody>
                  <a:tcPr/>
                </a:tc>
                <a:tc>
                  <a:txBody>
                    <a:bodyPr/>
                    <a:lstStyle/>
                    <a:p>
                      <a:pPr algn="ctr"/>
                      <a:r>
                        <a:rPr lang="en-US" dirty="0"/>
                        <a:t>Defense</a:t>
                      </a:r>
                    </a:p>
                  </a:txBody>
                  <a:tcPr/>
                </a:tc>
                <a:tc>
                  <a:txBody>
                    <a:bodyPr/>
                    <a:lstStyle/>
                    <a:p>
                      <a:pPr algn="ctr"/>
                      <a:r>
                        <a:rPr lang="en-US" dirty="0" err="1"/>
                        <a:t>Sp</a:t>
                      </a:r>
                      <a:r>
                        <a:rPr lang="en-US" dirty="0"/>
                        <a:t> Attack</a:t>
                      </a:r>
                    </a:p>
                  </a:txBody>
                  <a:tcPr/>
                </a:tc>
                <a:tc>
                  <a:txBody>
                    <a:bodyPr/>
                    <a:lstStyle/>
                    <a:p>
                      <a:pPr algn="ctr"/>
                      <a:r>
                        <a:rPr lang="en-US" dirty="0" err="1"/>
                        <a:t>Sp</a:t>
                      </a:r>
                      <a:r>
                        <a:rPr lang="en-US" dirty="0"/>
                        <a:t> Defense</a:t>
                      </a:r>
                    </a:p>
                  </a:txBody>
                  <a:tcPr/>
                </a:tc>
                <a:extLst>
                  <a:ext uri="{0D108BD9-81ED-4DB2-BD59-A6C34878D82A}">
                    <a16:rowId xmlns:a16="http://schemas.microsoft.com/office/drawing/2014/main" val="3336254944"/>
                  </a:ext>
                </a:extLst>
              </a:tr>
              <a:tr h="370840">
                <a:tc>
                  <a:txBody>
                    <a:bodyPr/>
                    <a:lstStyle/>
                    <a:p>
                      <a:pPr algn="ctr"/>
                      <a:r>
                        <a:rPr lang="en-US" dirty="0"/>
                        <a:t>XGBoost</a:t>
                      </a:r>
                    </a:p>
                  </a:txBody>
                  <a:tcPr/>
                </a:tc>
                <a:tc>
                  <a:txBody>
                    <a:bodyPr/>
                    <a:lstStyle/>
                    <a:p>
                      <a:pPr algn="ctr"/>
                      <a:r>
                        <a:rPr lang="en-US" dirty="0"/>
                        <a:t>0.007582</a:t>
                      </a:r>
                    </a:p>
                  </a:txBody>
                  <a:tcPr/>
                </a:tc>
                <a:tc>
                  <a:txBody>
                    <a:bodyPr/>
                    <a:lstStyle/>
                    <a:p>
                      <a:pPr algn="ctr"/>
                      <a:r>
                        <a:rPr lang="en-US" dirty="0"/>
                        <a:t>0.029</a:t>
                      </a:r>
                    </a:p>
                  </a:txBody>
                  <a:tcPr/>
                </a:tc>
                <a:tc>
                  <a:txBody>
                    <a:bodyPr/>
                    <a:lstStyle/>
                    <a:p>
                      <a:pPr algn="ctr"/>
                      <a:r>
                        <a:rPr lang="en-US" dirty="0">
                          <a:solidFill>
                            <a:srgbClr val="FF0000"/>
                          </a:solidFill>
                        </a:rPr>
                        <a:t>0.02118</a:t>
                      </a:r>
                    </a:p>
                  </a:txBody>
                  <a:tcPr/>
                </a:tc>
                <a:tc>
                  <a:txBody>
                    <a:bodyPr/>
                    <a:lstStyle/>
                    <a:p>
                      <a:pPr algn="ctr"/>
                      <a:r>
                        <a:rPr lang="en-US" dirty="0"/>
                        <a:t>0.014497</a:t>
                      </a:r>
                    </a:p>
                  </a:txBody>
                  <a:tcPr/>
                </a:tc>
                <a:tc>
                  <a:txBody>
                    <a:bodyPr/>
                    <a:lstStyle/>
                    <a:p>
                      <a:pPr algn="ctr"/>
                      <a:r>
                        <a:rPr lang="en-US" dirty="0"/>
                        <a:t>0.03314</a:t>
                      </a:r>
                    </a:p>
                  </a:txBody>
                  <a:tcPr/>
                </a:tc>
                <a:tc>
                  <a:txBody>
                    <a:bodyPr/>
                    <a:lstStyle/>
                    <a:p>
                      <a:pPr algn="ctr"/>
                      <a:r>
                        <a:rPr lang="en-US" dirty="0"/>
                        <a:t>0.014675</a:t>
                      </a:r>
                    </a:p>
                  </a:txBody>
                  <a:tcPr/>
                </a:tc>
                <a:extLst>
                  <a:ext uri="{0D108BD9-81ED-4DB2-BD59-A6C34878D82A}">
                    <a16:rowId xmlns:a16="http://schemas.microsoft.com/office/drawing/2014/main" val="3399535953"/>
                  </a:ext>
                </a:extLst>
              </a:tr>
              <a:tr h="370840">
                <a:tc>
                  <a:txBody>
                    <a:bodyPr/>
                    <a:lstStyle/>
                    <a:p>
                      <a:pPr algn="ctr"/>
                      <a:r>
                        <a:rPr lang="en-US" dirty="0"/>
                        <a:t>Linear Regression</a:t>
                      </a:r>
                    </a:p>
                  </a:txBody>
                  <a:tcPr/>
                </a:tc>
                <a:tc>
                  <a:txBody>
                    <a:bodyPr/>
                    <a:lstStyle/>
                    <a:p>
                      <a:pPr algn="ctr"/>
                      <a:r>
                        <a:rPr lang="en-US" dirty="0">
                          <a:solidFill>
                            <a:srgbClr val="FF0000"/>
                          </a:solidFill>
                        </a:rPr>
                        <a:t>0.007038</a:t>
                      </a:r>
                    </a:p>
                  </a:txBody>
                  <a:tcPr/>
                </a:tc>
                <a:tc>
                  <a:txBody>
                    <a:bodyPr/>
                    <a:lstStyle/>
                    <a:p>
                      <a:pPr algn="ctr"/>
                      <a:r>
                        <a:rPr lang="en-US" dirty="0"/>
                        <a:t>0.025981</a:t>
                      </a:r>
                    </a:p>
                  </a:txBody>
                  <a:tcPr/>
                </a:tc>
                <a:tc>
                  <a:txBody>
                    <a:bodyPr/>
                    <a:lstStyle/>
                    <a:p>
                      <a:pPr algn="ctr"/>
                      <a:r>
                        <a:rPr lang="en-US" dirty="0"/>
                        <a:t>0.023484</a:t>
                      </a:r>
                    </a:p>
                  </a:txBody>
                  <a:tcPr/>
                </a:tc>
                <a:tc>
                  <a:txBody>
                    <a:bodyPr/>
                    <a:lstStyle/>
                    <a:p>
                      <a:pPr algn="ctr"/>
                      <a:r>
                        <a:rPr lang="en-US" dirty="0">
                          <a:solidFill>
                            <a:srgbClr val="FF0000"/>
                          </a:solidFill>
                        </a:rPr>
                        <a:t>0.012285</a:t>
                      </a:r>
                    </a:p>
                  </a:txBody>
                  <a:tcPr/>
                </a:tc>
                <a:tc>
                  <a:txBody>
                    <a:bodyPr/>
                    <a:lstStyle/>
                    <a:p>
                      <a:pPr algn="ctr"/>
                      <a:r>
                        <a:rPr lang="en-US" dirty="0">
                          <a:solidFill>
                            <a:srgbClr val="FF0000"/>
                          </a:solidFill>
                        </a:rPr>
                        <a:t>0.02905</a:t>
                      </a:r>
                    </a:p>
                  </a:txBody>
                  <a:tcPr/>
                </a:tc>
                <a:tc>
                  <a:txBody>
                    <a:bodyPr/>
                    <a:lstStyle/>
                    <a:p>
                      <a:pPr algn="ctr"/>
                      <a:r>
                        <a:rPr lang="en-US" dirty="0">
                          <a:solidFill>
                            <a:srgbClr val="FF0000"/>
                          </a:solidFill>
                        </a:rPr>
                        <a:t>0.014259</a:t>
                      </a:r>
                    </a:p>
                  </a:txBody>
                  <a:tcPr/>
                </a:tc>
                <a:extLst>
                  <a:ext uri="{0D108BD9-81ED-4DB2-BD59-A6C34878D82A}">
                    <a16:rowId xmlns:a16="http://schemas.microsoft.com/office/drawing/2014/main" val="2010827330"/>
                  </a:ext>
                </a:extLst>
              </a:tr>
              <a:tr h="370840">
                <a:tc>
                  <a:txBody>
                    <a:bodyPr/>
                    <a:lstStyle/>
                    <a:p>
                      <a:pPr algn="ctr"/>
                      <a:r>
                        <a:rPr lang="en-US" dirty="0"/>
                        <a:t>SVM Regression</a:t>
                      </a:r>
                    </a:p>
                  </a:txBody>
                  <a:tcPr/>
                </a:tc>
                <a:tc>
                  <a:txBody>
                    <a:bodyPr/>
                    <a:lstStyle/>
                    <a:p>
                      <a:pPr algn="ctr"/>
                      <a:r>
                        <a:rPr lang="en-US" dirty="0"/>
                        <a:t>0.007597</a:t>
                      </a:r>
                    </a:p>
                  </a:txBody>
                  <a:tcPr/>
                </a:tc>
                <a:tc>
                  <a:txBody>
                    <a:bodyPr/>
                    <a:lstStyle/>
                    <a:p>
                      <a:pPr algn="ctr"/>
                      <a:r>
                        <a:rPr lang="en-US" dirty="0">
                          <a:solidFill>
                            <a:srgbClr val="FF0000"/>
                          </a:solidFill>
                        </a:rPr>
                        <a:t>0.024273</a:t>
                      </a:r>
                    </a:p>
                  </a:txBody>
                  <a:tcPr/>
                </a:tc>
                <a:tc>
                  <a:txBody>
                    <a:bodyPr/>
                    <a:lstStyle/>
                    <a:p>
                      <a:pPr algn="ctr"/>
                      <a:r>
                        <a:rPr lang="en-US" dirty="0"/>
                        <a:t>0.024655</a:t>
                      </a:r>
                    </a:p>
                  </a:txBody>
                  <a:tcPr/>
                </a:tc>
                <a:tc>
                  <a:txBody>
                    <a:bodyPr/>
                    <a:lstStyle/>
                    <a:p>
                      <a:pPr algn="ctr"/>
                      <a:r>
                        <a:rPr lang="en-US" dirty="0"/>
                        <a:t>0.012877</a:t>
                      </a:r>
                    </a:p>
                  </a:txBody>
                  <a:tcPr/>
                </a:tc>
                <a:tc>
                  <a:txBody>
                    <a:bodyPr/>
                    <a:lstStyle/>
                    <a:p>
                      <a:pPr algn="ctr"/>
                      <a:r>
                        <a:rPr lang="en-US" dirty="0"/>
                        <a:t>0.031679</a:t>
                      </a:r>
                    </a:p>
                  </a:txBody>
                  <a:tcPr/>
                </a:tc>
                <a:tc>
                  <a:txBody>
                    <a:bodyPr/>
                    <a:lstStyle/>
                    <a:p>
                      <a:pPr algn="ctr"/>
                      <a:r>
                        <a:rPr lang="en-US" dirty="0"/>
                        <a:t>0.014614</a:t>
                      </a:r>
                    </a:p>
                  </a:txBody>
                  <a:tcPr/>
                </a:tc>
                <a:extLst>
                  <a:ext uri="{0D108BD9-81ED-4DB2-BD59-A6C34878D82A}">
                    <a16:rowId xmlns:a16="http://schemas.microsoft.com/office/drawing/2014/main" val="3576349606"/>
                  </a:ext>
                </a:extLst>
              </a:tr>
            </a:tbl>
          </a:graphicData>
        </a:graphic>
      </p:graphicFrame>
    </p:spTree>
    <p:extLst>
      <p:ext uri="{BB962C8B-B14F-4D97-AF65-F5344CB8AC3E}">
        <p14:creationId xmlns:p14="http://schemas.microsoft.com/office/powerpoint/2010/main" val="1453682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4469-C8E5-464E-8BFF-61B4A9CDEEC9}"/>
              </a:ext>
            </a:extLst>
          </p:cNvPr>
          <p:cNvSpPr>
            <a:spLocks noGrp="1"/>
          </p:cNvSpPr>
          <p:nvPr>
            <p:ph type="title"/>
          </p:nvPr>
        </p:nvSpPr>
        <p:spPr/>
        <p:txBody>
          <a:bodyPr/>
          <a:lstStyle/>
          <a:p>
            <a:r>
              <a:rPr lang="en-US" dirty="0" err="1"/>
              <a:t>Pokemon</a:t>
            </a:r>
            <a:r>
              <a:rPr lang="en-US" dirty="0"/>
              <a:t> Type Classification</a:t>
            </a:r>
          </a:p>
        </p:txBody>
      </p:sp>
      <p:sp>
        <p:nvSpPr>
          <p:cNvPr id="3" name="Content Placeholder 2">
            <a:extLst>
              <a:ext uri="{FF2B5EF4-FFF2-40B4-BE49-F238E27FC236}">
                <a16:creationId xmlns:a16="http://schemas.microsoft.com/office/drawing/2014/main" id="{F3506D66-16DA-4A24-B3B8-680F6B9061B2}"/>
              </a:ext>
            </a:extLst>
          </p:cNvPr>
          <p:cNvSpPr>
            <a:spLocks noGrp="1"/>
          </p:cNvSpPr>
          <p:nvPr>
            <p:ph idx="1"/>
          </p:nvPr>
        </p:nvSpPr>
        <p:spPr/>
        <p:txBody>
          <a:bodyPr/>
          <a:lstStyle/>
          <a:p>
            <a:r>
              <a:rPr lang="en-US" dirty="0"/>
              <a:t>SVM performed the best</a:t>
            </a:r>
          </a:p>
          <a:p>
            <a:r>
              <a:rPr lang="en-US" dirty="0"/>
              <a:t>7-fold Cross validation</a:t>
            </a:r>
          </a:p>
          <a:p>
            <a:endParaRPr lang="en-US" dirty="0"/>
          </a:p>
        </p:txBody>
      </p:sp>
      <p:graphicFrame>
        <p:nvGraphicFramePr>
          <p:cNvPr id="4" name="Table 4">
            <a:extLst>
              <a:ext uri="{FF2B5EF4-FFF2-40B4-BE49-F238E27FC236}">
                <a16:creationId xmlns:a16="http://schemas.microsoft.com/office/drawing/2014/main" id="{94C492D5-A2AB-4D06-83F0-2FC6F831047E}"/>
              </a:ext>
            </a:extLst>
          </p:cNvPr>
          <p:cNvGraphicFramePr>
            <a:graphicFrameLocks/>
          </p:cNvGraphicFramePr>
          <p:nvPr>
            <p:extLst>
              <p:ext uri="{D42A27DB-BD31-4B8C-83A1-F6EECF244321}">
                <p14:modId xmlns:p14="http://schemas.microsoft.com/office/powerpoint/2010/main" val="2292822290"/>
              </p:ext>
            </p:extLst>
          </p:nvPr>
        </p:nvGraphicFramePr>
        <p:xfrm>
          <a:off x="481731" y="3766351"/>
          <a:ext cx="11029948" cy="1112520"/>
        </p:xfrm>
        <a:graphic>
          <a:graphicData uri="http://schemas.openxmlformats.org/drawingml/2006/table">
            <a:tbl>
              <a:tblPr firstRow="1" bandRow="1">
                <a:tableStyleId>{5C22544A-7EE6-4342-B048-85BDC9FD1C3A}</a:tableStyleId>
              </a:tblPr>
              <a:tblGrid>
                <a:gridCol w="2757487">
                  <a:extLst>
                    <a:ext uri="{9D8B030D-6E8A-4147-A177-3AD203B41FA5}">
                      <a16:colId xmlns:a16="http://schemas.microsoft.com/office/drawing/2014/main" val="1252626601"/>
                    </a:ext>
                  </a:extLst>
                </a:gridCol>
                <a:gridCol w="2757487">
                  <a:extLst>
                    <a:ext uri="{9D8B030D-6E8A-4147-A177-3AD203B41FA5}">
                      <a16:colId xmlns:a16="http://schemas.microsoft.com/office/drawing/2014/main" val="3773037672"/>
                    </a:ext>
                  </a:extLst>
                </a:gridCol>
                <a:gridCol w="2757487">
                  <a:extLst>
                    <a:ext uri="{9D8B030D-6E8A-4147-A177-3AD203B41FA5}">
                      <a16:colId xmlns:a16="http://schemas.microsoft.com/office/drawing/2014/main" val="3946391867"/>
                    </a:ext>
                  </a:extLst>
                </a:gridCol>
                <a:gridCol w="2757487">
                  <a:extLst>
                    <a:ext uri="{9D8B030D-6E8A-4147-A177-3AD203B41FA5}">
                      <a16:colId xmlns:a16="http://schemas.microsoft.com/office/drawing/2014/main" val="2577844939"/>
                    </a:ext>
                  </a:extLst>
                </a:gridCol>
              </a:tblGrid>
              <a:tr h="370840">
                <a:tc>
                  <a:txBody>
                    <a:bodyPr/>
                    <a:lstStyle/>
                    <a:p>
                      <a:pPr algn="ctr"/>
                      <a:r>
                        <a:rPr lang="en-US" dirty="0"/>
                        <a:t>Primary Type</a:t>
                      </a:r>
                    </a:p>
                  </a:txBody>
                  <a:tcPr/>
                </a:tc>
                <a:tc>
                  <a:txBody>
                    <a:bodyPr/>
                    <a:lstStyle/>
                    <a:p>
                      <a:pPr algn="ctr"/>
                      <a:r>
                        <a:rPr lang="en-US" dirty="0"/>
                        <a:t>Precision</a:t>
                      </a:r>
                    </a:p>
                  </a:txBody>
                  <a:tcPr/>
                </a:tc>
                <a:tc>
                  <a:txBody>
                    <a:bodyPr/>
                    <a:lstStyle/>
                    <a:p>
                      <a:pPr algn="ctr"/>
                      <a:r>
                        <a:rPr lang="en-US" dirty="0"/>
                        <a:t>Recall</a:t>
                      </a:r>
                    </a:p>
                  </a:txBody>
                  <a:tcPr/>
                </a:tc>
                <a:tc>
                  <a:txBody>
                    <a:bodyPr/>
                    <a:lstStyle/>
                    <a:p>
                      <a:pPr algn="ctr"/>
                      <a:r>
                        <a:rPr lang="en-US" dirty="0"/>
                        <a:t>F1 Score</a:t>
                      </a:r>
                    </a:p>
                  </a:txBody>
                  <a:tcPr/>
                </a:tc>
                <a:extLst>
                  <a:ext uri="{0D108BD9-81ED-4DB2-BD59-A6C34878D82A}">
                    <a16:rowId xmlns:a16="http://schemas.microsoft.com/office/drawing/2014/main" val="1271188823"/>
                  </a:ext>
                </a:extLst>
              </a:tr>
              <a:tr h="370840">
                <a:tc>
                  <a:txBody>
                    <a:bodyPr/>
                    <a:lstStyle/>
                    <a:p>
                      <a:pPr algn="ctr"/>
                      <a:r>
                        <a:rPr lang="en-US" dirty="0"/>
                        <a:t>Average</a:t>
                      </a:r>
                    </a:p>
                  </a:txBody>
                  <a:tcPr/>
                </a:tc>
                <a:tc>
                  <a:txBody>
                    <a:bodyPr/>
                    <a:lstStyle/>
                    <a:p>
                      <a:pPr algn="ctr"/>
                      <a:r>
                        <a:rPr lang="en-US" dirty="0"/>
                        <a:t>88.8%</a:t>
                      </a:r>
                    </a:p>
                  </a:txBody>
                  <a:tcPr/>
                </a:tc>
                <a:tc>
                  <a:txBody>
                    <a:bodyPr/>
                    <a:lstStyle/>
                    <a:p>
                      <a:pPr algn="ctr"/>
                      <a:r>
                        <a:rPr lang="en-US" dirty="0"/>
                        <a:t>87.9%</a:t>
                      </a:r>
                    </a:p>
                  </a:txBody>
                  <a:tcPr/>
                </a:tc>
                <a:tc>
                  <a:txBody>
                    <a:bodyPr/>
                    <a:lstStyle/>
                    <a:p>
                      <a:pPr algn="ctr"/>
                      <a:r>
                        <a:rPr lang="en-US" dirty="0"/>
                        <a:t>87.3%</a:t>
                      </a:r>
                    </a:p>
                  </a:txBody>
                  <a:tcPr/>
                </a:tc>
                <a:extLst>
                  <a:ext uri="{0D108BD9-81ED-4DB2-BD59-A6C34878D82A}">
                    <a16:rowId xmlns:a16="http://schemas.microsoft.com/office/drawing/2014/main" val="2471551781"/>
                  </a:ext>
                </a:extLst>
              </a:tr>
              <a:tr h="370840">
                <a:tc>
                  <a:txBody>
                    <a:bodyPr/>
                    <a:lstStyle/>
                    <a:p>
                      <a:pPr algn="ctr"/>
                      <a:r>
                        <a:rPr lang="en-US" dirty="0"/>
                        <a:t>Weighted Average</a:t>
                      </a:r>
                    </a:p>
                  </a:txBody>
                  <a:tcPr/>
                </a:tc>
                <a:tc>
                  <a:txBody>
                    <a:bodyPr/>
                    <a:lstStyle/>
                    <a:p>
                      <a:pPr algn="ctr"/>
                      <a:r>
                        <a:rPr lang="en-US" dirty="0"/>
                        <a:t>83.3%</a:t>
                      </a:r>
                    </a:p>
                  </a:txBody>
                  <a:tcPr/>
                </a:tc>
                <a:tc>
                  <a:txBody>
                    <a:bodyPr/>
                    <a:lstStyle/>
                    <a:p>
                      <a:pPr algn="ctr"/>
                      <a:r>
                        <a:rPr lang="en-US" dirty="0"/>
                        <a:t>85.0%</a:t>
                      </a:r>
                    </a:p>
                  </a:txBody>
                  <a:tcPr/>
                </a:tc>
                <a:tc>
                  <a:txBody>
                    <a:bodyPr/>
                    <a:lstStyle/>
                    <a:p>
                      <a:pPr algn="ctr"/>
                      <a:r>
                        <a:rPr lang="en-US" dirty="0"/>
                        <a:t>83.4%</a:t>
                      </a:r>
                    </a:p>
                  </a:txBody>
                  <a:tcPr/>
                </a:tc>
                <a:extLst>
                  <a:ext uri="{0D108BD9-81ED-4DB2-BD59-A6C34878D82A}">
                    <a16:rowId xmlns:a16="http://schemas.microsoft.com/office/drawing/2014/main" val="3916913510"/>
                  </a:ext>
                </a:extLst>
              </a:tr>
            </a:tbl>
          </a:graphicData>
        </a:graphic>
      </p:graphicFrame>
      <p:graphicFrame>
        <p:nvGraphicFramePr>
          <p:cNvPr id="5" name="Table 4">
            <a:extLst>
              <a:ext uri="{FF2B5EF4-FFF2-40B4-BE49-F238E27FC236}">
                <a16:creationId xmlns:a16="http://schemas.microsoft.com/office/drawing/2014/main" id="{E46B82BE-999E-45D4-8589-772826B64017}"/>
              </a:ext>
            </a:extLst>
          </p:cNvPr>
          <p:cNvGraphicFramePr>
            <a:graphicFrameLocks/>
          </p:cNvGraphicFramePr>
          <p:nvPr>
            <p:extLst>
              <p:ext uri="{D42A27DB-BD31-4B8C-83A1-F6EECF244321}">
                <p14:modId xmlns:p14="http://schemas.microsoft.com/office/powerpoint/2010/main" val="373515929"/>
              </p:ext>
            </p:extLst>
          </p:nvPr>
        </p:nvGraphicFramePr>
        <p:xfrm>
          <a:off x="481731" y="5148389"/>
          <a:ext cx="11029948" cy="1112520"/>
        </p:xfrm>
        <a:graphic>
          <a:graphicData uri="http://schemas.openxmlformats.org/drawingml/2006/table">
            <a:tbl>
              <a:tblPr firstRow="1" bandRow="1">
                <a:tableStyleId>{5C22544A-7EE6-4342-B048-85BDC9FD1C3A}</a:tableStyleId>
              </a:tblPr>
              <a:tblGrid>
                <a:gridCol w="2757487">
                  <a:extLst>
                    <a:ext uri="{9D8B030D-6E8A-4147-A177-3AD203B41FA5}">
                      <a16:colId xmlns:a16="http://schemas.microsoft.com/office/drawing/2014/main" val="1252626601"/>
                    </a:ext>
                  </a:extLst>
                </a:gridCol>
                <a:gridCol w="2757487">
                  <a:extLst>
                    <a:ext uri="{9D8B030D-6E8A-4147-A177-3AD203B41FA5}">
                      <a16:colId xmlns:a16="http://schemas.microsoft.com/office/drawing/2014/main" val="3773037672"/>
                    </a:ext>
                  </a:extLst>
                </a:gridCol>
                <a:gridCol w="2757487">
                  <a:extLst>
                    <a:ext uri="{9D8B030D-6E8A-4147-A177-3AD203B41FA5}">
                      <a16:colId xmlns:a16="http://schemas.microsoft.com/office/drawing/2014/main" val="3946391867"/>
                    </a:ext>
                  </a:extLst>
                </a:gridCol>
                <a:gridCol w="2757487">
                  <a:extLst>
                    <a:ext uri="{9D8B030D-6E8A-4147-A177-3AD203B41FA5}">
                      <a16:colId xmlns:a16="http://schemas.microsoft.com/office/drawing/2014/main" val="2577844939"/>
                    </a:ext>
                  </a:extLst>
                </a:gridCol>
              </a:tblGrid>
              <a:tr h="370840">
                <a:tc>
                  <a:txBody>
                    <a:bodyPr/>
                    <a:lstStyle/>
                    <a:p>
                      <a:pPr algn="ctr"/>
                      <a:r>
                        <a:rPr lang="en-US" dirty="0"/>
                        <a:t>Secondary Type</a:t>
                      </a:r>
                    </a:p>
                  </a:txBody>
                  <a:tcPr/>
                </a:tc>
                <a:tc>
                  <a:txBody>
                    <a:bodyPr/>
                    <a:lstStyle/>
                    <a:p>
                      <a:pPr algn="ctr"/>
                      <a:r>
                        <a:rPr lang="en-US" dirty="0"/>
                        <a:t>Precision</a:t>
                      </a:r>
                    </a:p>
                  </a:txBody>
                  <a:tcPr/>
                </a:tc>
                <a:tc>
                  <a:txBody>
                    <a:bodyPr/>
                    <a:lstStyle/>
                    <a:p>
                      <a:pPr algn="ctr"/>
                      <a:r>
                        <a:rPr lang="en-US" dirty="0"/>
                        <a:t>Recall</a:t>
                      </a:r>
                    </a:p>
                  </a:txBody>
                  <a:tcPr/>
                </a:tc>
                <a:tc>
                  <a:txBody>
                    <a:bodyPr/>
                    <a:lstStyle/>
                    <a:p>
                      <a:pPr algn="ctr"/>
                      <a:r>
                        <a:rPr lang="en-US" dirty="0"/>
                        <a:t>F1 Score</a:t>
                      </a:r>
                    </a:p>
                  </a:txBody>
                  <a:tcPr/>
                </a:tc>
                <a:extLst>
                  <a:ext uri="{0D108BD9-81ED-4DB2-BD59-A6C34878D82A}">
                    <a16:rowId xmlns:a16="http://schemas.microsoft.com/office/drawing/2014/main" val="1271188823"/>
                  </a:ext>
                </a:extLst>
              </a:tr>
              <a:tr h="370840">
                <a:tc>
                  <a:txBody>
                    <a:bodyPr/>
                    <a:lstStyle/>
                    <a:p>
                      <a:pPr algn="ctr"/>
                      <a:r>
                        <a:rPr lang="en-US" dirty="0"/>
                        <a:t>Average</a:t>
                      </a:r>
                    </a:p>
                  </a:txBody>
                  <a:tcPr/>
                </a:tc>
                <a:tc>
                  <a:txBody>
                    <a:bodyPr/>
                    <a:lstStyle/>
                    <a:p>
                      <a:pPr algn="ctr"/>
                      <a:r>
                        <a:rPr lang="en-US" dirty="0"/>
                        <a:t>86.8%</a:t>
                      </a:r>
                    </a:p>
                  </a:txBody>
                  <a:tcPr/>
                </a:tc>
                <a:tc>
                  <a:txBody>
                    <a:bodyPr/>
                    <a:lstStyle/>
                    <a:p>
                      <a:pPr algn="ctr"/>
                      <a:r>
                        <a:rPr lang="en-US" dirty="0"/>
                        <a:t>84.0%</a:t>
                      </a:r>
                    </a:p>
                  </a:txBody>
                  <a:tcPr/>
                </a:tc>
                <a:tc>
                  <a:txBody>
                    <a:bodyPr/>
                    <a:lstStyle/>
                    <a:p>
                      <a:pPr algn="ctr"/>
                      <a:r>
                        <a:rPr lang="en-US" dirty="0"/>
                        <a:t>84.8%</a:t>
                      </a:r>
                    </a:p>
                  </a:txBody>
                  <a:tcPr/>
                </a:tc>
                <a:extLst>
                  <a:ext uri="{0D108BD9-81ED-4DB2-BD59-A6C34878D82A}">
                    <a16:rowId xmlns:a16="http://schemas.microsoft.com/office/drawing/2014/main" val="2471551781"/>
                  </a:ext>
                </a:extLst>
              </a:tr>
              <a:tr h="370840">
                <a:tc>
                  <a:txBody>
                    <a:bodyPr/>
                    <a:lstStyle/>
                    <a:p>
                      <a:pPr algn="ctr"/>
                      <a:r>
                        <a:rPr lang="en-US" dirty="0"/>
                        <a:t>Weighted Average</a:t>
                      </a:r>
                    </a:p>
                  </a:txBody>
                  <a:tcPr/>
                </a:tc>
                <a:tc>
                  <a:txBody>
                    <a:bodyPr/>
                    <a:lstStyle/>
                    <a:p>
                      <a:pPr algn="ctr"/>
                      <a:r>
                        <a:rPr lang="en-US" dirty="0"/>
                        <a:t>82.1%</a:t>
                      </a:r>
                    </a:p>
                  </a:txBody>
                  <a:tcPr/>
                </a:tc>
                <a:tc>
                  <a:txBody>
                    <a:bodyPr/>
                    <a:lstStyle/>
                    <a:p>
                      <a:pPr algn="ctr"/>
                      <a:r>
                        <a:rPr lang="en-US" dirty="0"/>
                        <a:t>83.3%</a:t>
                      </a:r>
                    </a:p>
                  </a:txBody>
                  <a:tcPr/>
                </a:tc>
                <a:tc>
                  <a:txBody>
                    <a:bodyPr/>
                    <a:lstStyle/>
                    <a:p>
                      <a:pPr algn="ctr"/>
                      <a:r>
                        <a:rPr lang="en-US" dirty="0"/>
                        <a:t>82.2%</a:t>
                      </a:r>
                    </a:p>
                  </a:txBody>
                  <a:tcPr/>
                </a:tc>
                <a:extLst>
                  <a:ext uri="{0D108BD9-81ED-4DB2-BD59-A6C34878D82A}">
                    <a16:rowId xmlns:a16="http://schemas.microsoft.com/office/drawing/2014/main" val="3916913510"/>
                  </a:ext>
                </a:extLst>
              </a:tr>
            </a:tbl>
          </a:graphicData>
        </a:graphic>
      </p:graphicFrame>
    </p:spTree>
    <p:extLst>
      <p:ext uri="{BB962C8B-B14F-4D97-AF65-F5344CB8AC3E}">
        <p14:creationId xmlns:p14="http://schemas.microsoft.com/office/powerpoint/2010/main" val="1769247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4517AE-487C-4EA9-971B-0CC193B00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D93C34A-7F29-4123-9409-6603859D60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734FCDD7-0991-4A44-9DEA-9E801BDC6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6137C5-CC33-411A-86CA-71F4AC35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F9354FB-572C-45E8-BEC4-44AB2CEA5338}"/>
              </a:ext>
            </a:extLst>
          </p:cNvPr>
          <p:cNvSpPr>
            <a:spLocks noGrp="1"/>
          </p:cNvSpPr>
          <p:nvPr>
            <p:ph type="title"/>
          </p:nvPr>
        </p:nvSpPr>
        <p:spPr>
          <a:xfrm>
            <a:off x="680321" y="753228"/>
            <a:ext cx="5584677" cy="1080938"/>
          </a:xfrm>
        </p:spPr>
        <p:txBody>
          <a:bodyPr>
            <a:normAutofit/>
          </a:bodyPr>
          <a:lstStyle/>
          <a:p>
            <a:r>
              <a:rPr lang="en-US" dirty="0"/>
              <a:t>Speed</a:t>
            </a:r>
          </a:p>
        </p:txBody>
      </p:sp>
      <p:pic>
        <p:nvPicPr>
          <p:cNvPr id="18" name="Picture 17">
            <a:extLst>
              <a:ext uri="{FF2B5EF4-FFF2-40B4-BE49-F238E27FC236}">
                <a16:creationId xmlns:a16="http://schemas.microsoft.com/office/drawing/2014/main" id="{6E4A315C-05D0-4BD5-8C9C-F1E2E2DBB7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Content Placeholder 2">
            <a:extLst>
              <a:ext uri="{FF2B5EF4-FFF2-40B4-BE49-F238E27FC236}">
                <a16:creationId xmlns:a16="http://schemas.microsoft.com/office/drawing/2014/main" id="{1CA6D0E8-750F-4289-AE85-722BE9BA97FE}"/>
              </a:ext>
            </a:extLst>
          </p:cNvPr>
          <p:cNvSpPr>
            <a:spLocks noGrp="1"/>
          </p:cNvSpPr>
          <p:nvPr>
            <p:ph idx="1"/>
          </p:nvPr>
        </p:nvSpPr>
        <p:spPr>
          <a:xfrm>
            <a:off x="680321" y="2336873"/>
            <a:ext cx="5104843" cy="3599316"/>
          </a:xfrm>
        </p:spPr>
        <p:txBody>
          <a:bodyPr>
            <a:normAutofit/>
          </a:bodyPr>
          <a:lstStyle/>
          <a:p>
            <a:r>
              <a:rPr lang="en-US" sz="2000" dirty="0"/>
              <a:t>While the </a:t>
            </a:r>
            <a:r>
              <a:rPr lang="en-US" sz="2000" dirty="0" err="1"/>
              <a:t>Pokedex</a:t>
            </a:r>
            <a:r>
              <a:rPr lang="en-US" sz="2000" dirty="0"/>
              <a:t> took about 5.5 seconds, the AI replacement only took 0.13 seconds on average</a:t>
            </a:r>
          </a:p>
        </p:txBody>
      </p:sp>
      <p:sp>
        <p:nvSpPr>
          <p:cNvPr id="20" name="Rectangle 19">
            <a:extLst>
              <a:ext uri="{FF2B5EF4-FFF2-40B4-BE49-F238E27FC236}">
                <a16:creationId xmlns:a16="http://schemas.microsoft.com/office/drawing/2014/main" id="{90AFE437-7BA8-4824-AC1D-AB01EAF7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1608" y="488844"/>
            <a:ext cx="2687741" cy="3506830"/>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_20201117_203845962">
            <a:hlinkClick r:id="" action="ppaction://media"/>
            <a:extLst>
              <a:ext uri="{FF2B5EF4-FFF2-40B4-BE49-F238E27FC236}">
                <a16:creationId xmlns:a16="http://schemas.microsoft.com/office/drawing/2014/main" id="{5EB69AA9-2C87-42CD-81E8-E7F99ECB24A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080535" y="633592"/>
            <a:ext cx="1809749" cy="3217333"/>
          </a:xfrm>
          <a:prstGeom prst="rect">
            <a:avLst/>
          </a:prstGeom>
        </p:spPr>
      </p:pic>
      <p:sp useBgFill="1">
        <p:nvSpPr>
          <p:cNvPr id="22" name="Rectangle 21">
            <a:extLst>
              <a:ext uri="{FF2B5EF4-FFF2-40B4-BE49-F238E27FC236}">
                <a16:creationId xmlns:a16="http://schemas.microsoft.com/office/drawing/2014/main" id="{CCB56162-164A-462A-A889-F8A5630F2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86569" y="488844"/>
            <a:ext cx="2220800" cy="2441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EE0954D9-982C-4862-B03C-B6DE7754F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79" y="4164748"/>
            <a:ext cx="2684871" cy="2172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977B758-3028-404D-82D1-5EAE2D909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86569" y="3108997"/>
            <a:ext cx="2220800" cy="3219666"/>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link">
            <a:hlinkClick r:id="" action="ppaction://media"/>
            <a:extLst>
              <a:ext uri="{FF2B5EF4-FFF2-40B4-BE49-F238E27FC236}">
                <a16:creationId xmlns:a16="http://schemas.microsoft.com/office/drawing/2014/main" id="{49AAB1BE-E305-4DEA-974D-9C52478CC1E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776481" y="3278070"/>
            <a:ext cx="1629273" cy="2896487"/>
          </a:xfrm>
          <a:prstGeom prst="rect">
            <a:avLst/>
          </a:prstGeom>
        </p:spPr>
      </p:pic>
    </p:spTree>
    <p:extLst>
      <p:ext uri="{BB962C8B-B14F-4D97-AF65-F5344CB8AC3E}">
        <p14:creationId xmlns:p14="http://schemas.microsoft.com/office/powerpoint/2010/main" val="122534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mute="1">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video>
              <p:cMediaNode vol="80000" mute="1">
                <p:cTn id="22"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DF02-CAFC-493F-8E8E-2662AFBBB564}"/>
              </a:ext>
            </a:extLst>
          </p:cNvPr>
          <p:cNvSpPr>
            <a:spLocks noGrp="1"/>
          </p:cNvSpPr>
          <p:nvPr>
            <p:ph type="title"/>
          </p:nvPr>
        </p:nvSpPr>
        <p:spPr/>
        <p:txBody>
          <a:bodyPr/>
          <a:lstStyle/>
          <a:p>
            <a:r>
              <a:rPr lang="en-US" dirty="0"/>
              <a:t>Project Conclusion</a:t>
            </a:r>
          </a:p>
        </p:txBody>
      </p:sp>
      <p:sp>
        <p:nvSpPr>
          <p:cNvPr id="3" name="Content Placeholder 2">
            <a:extLst>
              <a:ext uri="{FF2B5EF4-FFF2-40B4-BE49-F238E27FC236}">
                <a16:creationId xmlns:a16="http://schemas.microsoft.com/office/drawing/2014/main" id="{58C27D95-C55F-4B52-B932-B37353A5F7AB}"/>
              </a:ext>
            </a:extLst>
          </p:cNvPr>
          <p:cNvSpPr>
            <a:spLocks noGrp="1"/>
          </p:cNvSpPr>
          <p:nvPr>
            <p:ph idx="1"/>
          </p:nvPr>
        </p:nvSpPr>
        <p:spPr/>
        <p:txBody>
          <a:bodyPr/>
          <a:lstStyle/>
          <a:p>
            <a:r>
              <a:rPr lang="en-US" dirty="0"/>
              <a:t>We’ve successfully predicted all statistics of an encountered Pokémon based solely on its appearance at 83% - 97% accuracy</a:t>
            </a:r>
          </a:p>
          <a:p>
            <a:r>
              <a:rPr lang="en-US" dirty="0"/>
              <a:t>Pokémon battle enthusiasts will be able to find the best Pokémon faster</a:t>
            </a:r>
          </a:p>
          <a:p>
            <a:r>
              <a:rPr lang="en-US" dirty="0"/>
              <a:t>Pokémon trainers will be able to identify the statistics of encountered Pokémon before spending any resources to catch it with reasonable confidence</a:t>
            </a:r>
          </a:p>
          <a:p>
            <a:endParaRPr lang="en-US" dirty="0"/>
          </a:p>
        </p:txBody>
      </p:sp>
    </p:spTree>
    <p:extLst>
      <p:ext uri="{BB962C8B-B14F-4D97-AF65-F5344CB8AC3E}">
        <p14:creationId xmlns:p14="http://schemas.microsoft.com/office/powerpoint/2010/main" val="21915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C329-2F4B-464E-916F-F5765BBD4A33}"/>
              </a:ext>
            </a:extLst>
          </p:cNvPr>
          <p:cNvSpPr>
            <a:spLocks noGrp="1"/>
          </p:cNvSpPr>
          <p:nvPr>
            <p:ph type="title"/>
          </p:nvPr>
        </p:nvSpPr>
        <p:spPr/>
        <p:txBody>
          <a:bodyPr/>
          <a:lstStyle/>
          <a:p>
            <a:r>
              <a:rPr lang="en-US" dirty="0"/>
              <a:t>Project Reflection</a:t>
            </a:r>
          </a:p>
        </p:txBody>
      </p:sp>
      <p:sp>
        <p:nvSpPr>
          <p:cNvPr id="3" name="Content Placeholder 2">
            <a:extLst>
              <a:ext uri="{FF2B5EF4-FFF2-40B4-BE49-F238E27FC236}">
                <a16:creationId xmlns:a16="http://schemas.microsoft.com/office/drawing/2014/main" id="{93619C47-DA64-4161-9197-1C551F8FE83A}"/>
              </a:ext>
            </a:extLst>
          </p:cNvPr>
          <p:cNvSpPr>
            <a:spLocks noGrp="1"/>
          </p:cNvSpPr>
          <p:nvPr>
            <p:ph idx="1"/>
          </p:nvPr>
        </p:nvSpPr>
        <p:spPr/>
        <p:txBody>
          <a:bodyPr/>
          <a:lstStyle/>
          <a:p>
            <a:r>
              <a:rPr lang="en-US" dirty="0"/>
              <a:t>Utilized data exploration and transformation to avoid pitfalls</a:t>
            </a:r>
          </a:p>
          <a:p>
            <a:r>
              <a:rPr lang="en-US" dirty="0"/>
              <a:t>Built end-to-end pipeline that’s only missing a user interface</a:t>
            </a:r>
          </a:p>
          <a:p>
            <a:r>
              <a:rPr lang="en-US" dirty="0"/>
              <a:t>Leveraged multiple models for predictive analytics</a:t>
            </a:r>
          </a:p>
        </p:txBody>
      </p:sp>
    </p:spTree>
    <p:extLst>
      <p:ext uri="{BB962C8B-B14F-4D97-AF65-F5344CB8AC3E}">
        <p14:creationId xmlns:p14="http://schemas.microsoft.com/office/powerpoint/2010/main" val="3056097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ABC8-7DC1-44C2-8EA7-B8D07973A717}"/>
              </a:ext>
            </a:extLst>
          </p:cNvPr>
          <p:cNvSpPr>
            <a:spLocks noGrp="1"/>
          </p:cNvSpPr>
          <p:nvPr>
            <p:ph type="ctrTitle"/>
          </p:nvPr>
        </p:nvSpPr>
        <p:spPr/>
        <p:txBody>
          <a:bodyPr/>
          <a:lstStyle/>
          <a:p>
            <a:r>
              <a:rPr lang="en-US" dirty="0"/>
              <a:t>IST 664 - Natural Language Processing</a:t>
            </a:r>
          </a:p>
        </p:txBody>
      </p:sp>
      <p:sp>
        <p:nvSpPr>
          <p:cNvPr id="3" name="Subtitle 2">
            <a:extLst>
              <a:ext uri="{FF2B5EF4-FFF2-40B4-BE49-F238E27FC236}">
                <a16:creationId xmlns:a16="http://schemas.microsoft.com/office/drawing/2014/main" id="{5C40C5B1-CE86-4DC4-AC3A-7145AB3BE559}"/>
              </a:ext>
            </a:extLst>
          </p:cNvPr>
          <p:cNvSpPr>
            <a:spLocks noGrp="1"/>
          </p:cNvSpPr>
          <p:nvPr>
            <p:ph type="subTitle" idx="1"/>
          </p:nvPr>
        </p:nvSpPr>
        <p:spPr/>
        <p:txBody>
          <a:bodyPr/>
          <a:lstStyle/>
          <a:p>
            <a:r>
              <a:rPr lang="en-US" dirty="0"/>
              <a:t>Natural Language Generation Comparison</a:t>
            </a:r>
          </a:p>
          <a:p>
            <a:r>
              <a:rPr lang="en-US" sz="1400" dirty="0"/>
              <a:t>Wesley Stevens</a:t>
            </a:r>
          </a:p>
        </p:txBody>
      </p:sp>
    </p:spTree>
    <p:extLst>
      <p:ext uri="{BB962C8B-B14F-4D97-AF65-F5344CB8AC3E}">
        <p14:creationId xmlns:p14="http://schemas.microsoft.com/office/powerpoint/2010/main" val="341512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2AF3-784F-4779-AD6F-438552FD9DF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955A7E8-DC05-4FD9-B03B-8C67591CF2A3}"/>
              </a:ext>
            </a:extLst>
          </p:cNvPr>
          <p:cNvSpPr>
            <a:spLocks noGrp="1"/>
          </p:cNvSpPr>
          <p:nvPr>
            <p:ph idx="1"/>
          </p:nvPr>
        </p:nvSpPr>
        <p:spPr/>
        <p:txBody>
          <a:bodyPr/>
          <a:lstStyle/>
          <a:p>
            <a:r>
              <a:rPr lang="en-US" dirty="0"/>
              <a:t>NLG (Natural Language Generation) is the field of creating text generating systems</a:t>
            </a:r>
          </a:p>
          <a:p>
            <a:r>
              <a:rPr lang="en-US" dirty="0"/>
              <a:t>Gained traction through Markov Chains, but is now done mostly through complex neural networks</a:t>
            </a:r>
          </a:p>
          <a:p>
            <a:r>
              <a:rPr lang="en-US" dirty="0"/>
              <a:t>I will compare a (near) state of the art (GPT-2) with the first promising algorithm (Markov Chains)</a:t>
            </a:r>
          </a:p>
        </p:txBody>
      </p:sp>
    </p:spTree>
    <p:extLst>
      <p:ext uri="{BB962C8B-B14F-4D97-AF65-F5344CB8AC3E}">
        <p14:creationId xmlns:p14="http://schemas.microsoft.com/office/powerpoint/2010/main" val="1451548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A187-BD9D-435C-AE2E-CF6D37B5644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97B9BFF-53FA-49C1-AC43-2DB21798EF3F}"/>
              </a:ext>
            </a:extLst>
          </p:cNvPr>
          <p:cNvSpPr>
            <a:spLocks noGrp="1"/>
          </p:cNvSpPr>
          <p:nvPr>
            <p:ph idx="1"/>
          </p:nvPr>
        </p:nvSpPr>
        <p:spPr/>
        <p:txBody>
          <a:bodyPr/>
          <a:lstStyle/>
          <a:p>
            <a:r>
              <a:rPr lang="en-US" dirty="0"/>
              <a:t>Demonstrate data science skills in major areas</a:t>
            </a:r>
          </a:p>
          <a:p>
            <a:r>
              <a:rPr lang="en-US" dirty="0"/>
              <a:t>IST 722 – Data Warehousing</a:t>
            </a:r>
          </a:p>
          <a:p>
            <a:pPr lvl="1"/>
            <a:r>
              <a:rPr lang="en-US" dirty="0"/>
              <a:t>Collect, organize, and secure data</a:t>
            </a:r>
          </a:p>
          <a:p>
            <a:pPr lvl="1"/>
            <a:r>
              <a:rPr lang="en-US" dirty="0"/>
              <a:t>Visualize data and assist data-driven decision making</a:t>
            </a:r>
          </a:p>
          <a:p>
            <a:r>
              <a:rPr lang="en-US" dirty="0"/>
              <a:t>IST 707 – Data Analytics</a:t>
            </a:r>
          </a:p>
          <a:p>
            <a:pPr lvl="1"/>
            <a:r>
              <a:rPr lang="en-US" dirty="0"/>
              <a:t>Identify patterns &amp; develop strategies for a business-usable product</a:t>
            </a:r>
          </a:p>
          <a:p>
            <a:r>
              <a:rPr lang="en-US" dirty="0"/>
              <a:t>IST 664 – Natural Language Processing</a:t>
            </a:r>
          </a:p>
          <a:p>
            <a:pPr lvl="1"/>
            <a:r>
              <a:rPr lang="en-US" dirty="0"/>
              <a:t>Explore how research has advanced in this difficult subject</a:t>
            </a:r>
          </a:p>
          <a:p>
            <a:pPr lvl="1"/>
            <a:r>
              <a:rPr lang="en-US" dirty="0"/>
              <a:t>Synthesize the ethical dimension</a:t>
            </a:r>
          </a:p>
          <a:p>
            <a:endParaRPr lang="en-US" dirty="0"/>
          </a:p>
        </p:txBody>
      </p:sp>
    </p:spTree>
    <p:extLst>
      <p:ext uri="{BB962C8B-B14F-4D97-AF65-F5344CB8AC3E}">
        <p14:creationId xmlns:p14="http://schemas.microsoft.com/office/powerpoint/2010/main" val="2549692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FFB2-B051-4513-BC40-D27E07EF2D68}"/>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82E54578-DB5A-40AF-8A58-024F17449DF4}"/>
              </a:ext>
            </a:extLst>
          </p:cNvPr>
          <p:cNvSpPr>
            <a:spLocks noGrp="1"/>
          </p:cNvSpPr>
          <p:nvPr>
            <p:ph idx="1"/>
          </p:nvPr>
        </p:nvSpPr>
        <p:spPr/>
        <p:txBody>
          <a:bodyPr/>
          <a:lstStyle/>
          <a:p>
            <a:r>
              <a:rPr lang="en-US" dirty="0"/>
              <a:t>6 Charles Dickens books pulled from Project Gutenberg used for training</a:t>
            </a:r>
          </a:p>
          <a:p>
            <a:pPr lvl="1"/>
            <a:r>
              <a:rPr lang="en-US" dirty="0"/>
              <a:t>A Tale of Two Cities</a:t>
            </a:r>
          </a:p>
          <a:p>
            <a:pPr lvl="1"/>
            <a:r>
              <a:rPr lang="en-US" dirty="0"/>
              <a:t>Our Mutual Friend</a:t>
            </a:r>
          </a:p>
          <a:p>
            <a:pPr lvl="1"/>
            <a:r>
              <a:rPr lang="en-US" dirty="0"/>
              <a:t>Oliver Twist</a:t>
            </a:r>
          </a:p>
          <a:p>
            <a:pPr lvl="1"/>
            <a:r>
              <a:rPr lang="en-US" dirty="0"/>
              <a:t>A Christmas Carol</a:t>
            </a:r>
          </a:p>
          <a:p>
            <a:pPr lvl="1"/>
            <a:r>
              <a:rPr lang="en-US" dirty="0"/>
              <a:t>Bleak House</a:t>
            </a:r>
          </a:p>
          <a:p>
            <a:pPr lvl="1"/>
            <a:r>
              <a:rPr lang="en-US" dirty="0"/>
              <a:t>The Pickwick Papers</a:t>
            </a:r>
          </a:p>
          <a:p>
            <a:r>
              <a:rPr lang="en-US" dirty="0"/>
              <a:t>The data was cleaned, tokenized, and fed through each algorithm word by word</a:t>
            </a:r>
          </a:p>
        </p:txBody>
      </p:sp>
    </p:spTree>
    <p:extLst>
      <p:ext uri="{BB962C8B-B14F-4D97-AF65-F5344CB8AC3E}">
        <p14:creationId xmlns:p14="http://schemas.microsoft.com/office/powerpoint/2010/main" val="531441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8A630-E7D0-46FD-975F-D0403F42D66A}"/>
              </a:ext>
            </a:extLst>
          </p:cNvPr>
          <p:cNvSpPr>
            <a:spLocks noGrp="1"/>
          </p:cNvSpPr>
          <p:nvPr>
            <p:ph type="title"/>
          </p:nvPr>
        </p:nvSpPr>
        <p:spPr/>
        <p:txBody>
          <a:bodyPr/>
          <a:lstStyle/>
          <a:p>
            <a:r>
              <a:rPr lang="en-US" dirty="0"/>
              <a:t>No Prompt Language Generation</a:t>
            </a:r>
          </a:p>
        </p:txBody>
      </p:sp>
      <p:sp>
        <p:nvSpPr>
          <p:cNvPr id="3" name="Text Placeholder 2">
            <a:extLst>
              <a:ext uri="{FF2B5EF4-FFF2-40B4-BE49-F238E27FC236}">
                <a16:creationId xmlns:a16="http://schemas.microsoft.com/office/drawing/2014/main" id="{0C36B0BD-8ECA-4A7C-B4D9-80045B9AAD47}"/>
              </a:ext>
            </a:extLst>
          </p:cNvPr>
          <p:cNvSpPr>
            <a:spLocks noGrp="1"/>
          </p:cNvSpPr>
          <p:nvPr>
            <p:ph type="body" idx="1"/>
          </p:nvPr>
        </p:nvSpPr>
        <p:spPr/>
        <p:txBody>
          <a:bodyPr/>
          <a:lstStyle/>
          <a:p>
            <a:r>
              <a:rPr lang="en-US" dirty="0"/>
              <a:t>Markov Chain</a:t>
            </a:r>
          </a:p>
        </p:txBody>
      </p:sp>
      <p:sp>
        <p:nvSpPr>
          <p:cNvPr id="4" name="Content Placeholder 3">
            <a:extLst>
              <a:ext uri="{FF2B5EF4-FFF2-40B4-BE49-F238E27FC236}">
                <a16:creationId xmlns:a16="http://schemas.microsoft.com/office/drawing/2014/main" id="{50C0D61C-B14D-4E8A-99E8-DED42FA66A39}"/>
              </a:ext>
            </a:extLst>
          </p:cNvPr>
          <p:cNvSpPr>
            <a:spLocks noGrp="1"/>
          </p:cNvSpPr>
          <p:nvPr>
            <p:ph sz="half" idx="2"/>
          </p:nvPr>
        </p:nvSpPr>
        <p:spPr/>
        <p:txBody>
          <a:bodyPr>
            <a:normAutofit fontScale="70000" lnSpcReduction="20000"/>
          </a:bodyPr>
          <a:lstStyle/>
          <a:p>
            <a:r>
              <a:rPr lang="en-US" dirty="0"/>
              <a:t>Though recalled first, attained to duty wine-shop lithe contents night.</a:t>
            </a:r>
          </a:p>
          <a:p>
            <a:r>
              <a:rPr lang="en-US" dirty="0"/>
              <a:t>Herself a an tread recalled mail recalled first matters years to belief.</a:t>
            </a:r>
          </a:p>
          <a:p>
            <a:r>
              <a:rPr lang="en-US" dirty="0" err="1"/>
              <a:t>Newyear’s</a:t>
            </a:r>
            <a:r>
              <a:rPr lang="en-US" dirty="0"/>
              <a:t> contents the lord jackal mail second I first sea.</a:t>
            </a:r>
          </a:p>
          <a:p>
            <a:pPr marL="0" indent="0">
              <a:buNone/>
            </a:pPr>
            <a:r>
              <a:rPr lang="en-US" dirty="0"/>
              <a:t> </a:t>
            </a:r>
          </a:p>
        </p:txBody>
      </p:sp>
      <p:sp>
        <p:nvSpPr>
          <p:cNvPr id="5" name="Text Placeholder 4">
            <a:extLst>
              <a:ext uri="{FF2B5EF4-FFF2-40B4-BE49-F238E27FC236}">
                <a16:creationId xmlns:a16="http://schemas.microsoft.com/office/drawing/2014/main" id="{436C3176-7242-43AC-A6BA-691807F00E0D}"/>
              </a:ext>
            </a:extLst>
          </p:cNvPr>
          <p:cNvSpPr>
            <a:spLocks noGrp="1"/>
          </p:cNvSpPr>
          <p:nvPr>
            <p:ph type="body" sz="quarter" idx="3"/>
          </p:nvPr>
        </p:nvSpPr>
        <p:spPr/>
        <p:txBody>
          <a:bodyPr/>
          <a:lstStyle/>
          <a:p>
            <a:r>
              <a:rPr lang="en-US" dirty="0"/>
              <a:t>GPT-2</a:t>
            </a:r>
          </a:p>
        </p:txBody>
      </p:sp>
      <p:sp>
        <p:nvSpPr>
          <p:cNvPr id="6" name="Content Placeholder 5">
            <a:extLst>
              <a:ext uri="{FF2B5EF4-FFF2-40B4-BE49-F238E27FC236}">
                <a16:creationId xmlns:a16="http://schemas.microsoft.com/office/drawing/2014/main" id="{55E3CAEB-1FAD-4151-B9BC-F1BBA3F7424A}"/>
              </a:ext>
            </a:extLst>
          </p:cNvPr>
          <p:cNvSpPr>
            <a:spLocks noGrp="1"/>
          </p:cNvSpPr>
          <p:nvPr>
            <p:ph sz="quarter" idx="4"/>
          </p:nvPr>
        </p:nvSpPr>
        <p:spPr/>
        <p:txBody>
          <a:bodyPr>
            <a:normAutofit fontScale="70000" lnSpcReduction="20000"/>
          </a:bodyPr>
          <a:lstStyle/>
          <a:p>
            <a:r>
              <a:rPr lang="en-US" dirty="0"/>
              <a:t>He sat at his desk, and looked down at the floor, and watched the faces.</a:t>
            </a:r>
          </a:p>
          <a:p>
            <a:r>
              <a:rPr lang="en-US" dirty="0"/>
              <a:t>Some of his friends came and sat down, so that the next shadows appeared from the corner of a corner, where there were still a few takes, and some of them turned to look round for the other.</a:t>
            </a:r>
          </a:p>
          <a:p>
            <a:r>
              <a:rPr lang="en-US" dirty="0"/>
              <a:t>When the women who were looking in on her looked up at her in the morning, and said, “I was looking down the street,” she went on: “I was looking at a woman who looked down the street for herself.”</a:t>
            </a:r>
          </a:p>
        </p:txBody>
      </p:sp>
    </p:spTree>
    <p:extLst>
      <p:ext uri="{BB962C8B-B14F-4D97-AF65-F5344CB8AC3E}">
        <p14:creationId xmlns:p14="http://schemas.microsoft.com/office/powerpoint/2010/main" val="3281173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8A630-E7D0-46FD-975F-D0403F42D66A}"/>
              </a:ext>
            </a:extLst>
          </p:cNvPr>
          <p:cNvSpPr>
            <a:spLocks noGrp="1"/>
          </p:cNvSpPr>
          <p:nvPr>
            <p:ph type="title"/>
          </p:nvPr>
        </p:nvSpPr>
        <p:spPr/>
        <p:txBody>
          <a:bodyPr/>
          <a:lstStyle/>
          <a:p>
            <a:r>
              <a:rPr lang="en-US" dirty="0"/>
              <a:t>Single Word Prompt: And</a:t>
            </a:r>
          </a:p>
        </p:txBody>
      </p:sp>
      <p:sp>
        <p:nvSpPr>
          <p:cNvPr id="3" name="Text Placeholder 2">
            <a:extLst>
              <a:ext uri="{FF2B5EF4-FFF2-40B4-BE49-F238E27FC236}">
                <a16:creationId xmlns:a16="http://schemas.microsoft.com/office/drawing/2014/main" id="{0C36B0BD-8ECA-4A7C-B4D9-80045B9AAD47}"/>
              </a:ext>
            </a:extLst>
          </p:cNvPr>
          <p:cNvSpPr>
            <a:spLocks noGrp="1"/>
          </p:cNvSpPr>
          <p:nvPr>
            <p:ph type="body" idx="1"/>
          </p:nvPr>
        </p:nvSpPr>
        <p:spPr/>
        <p:txBody>
          <a:bodyPr/>
          <a:lstStyle/>
          <a:p>
            <a:r>
              <a:rPr lang="en-US" dirty="0"/>
              <a:t>Markov Chain</a:t>
            </a:r>
          </a:p>
        </p:txBody>
      </p:sp>
      <p:sp>
        <p:nvSpPr>
          <p:cNvPr id="4" name="Content Placeholder 3">
            <a:extLst>
              <a:ext uri="{FF2B5EF4-FFF2-40B4-BE49-F238E27FC236}">
                <a16:creationId xmlns:a16="http://schemas.microsoft.com/office/drawing/2014/main" id="{50C0D61C-B14D-4E8A-99E8-DED42FA66A39}"/>
              </a:ext>
            </a:extLst>
          </p:cNvPr>
          <p:cNvSpPr>
            <a:spLocks noGrp="1"/>
          </p:cNvSpPr>
          <p:nvPr>
            <p:ph sz="half" idx="2"/>
          </p:nvPr>
        </p:nvSpPr>
        <p:spPr/>
        <p:txBody>
          <a:bodyPr>
            <a:normAutofit fontScale="92500" lnSpcReduction="20000"/>
          </a:bodyPr>
          <a:lstStyle/>
          <a:p>
            <a:r>
              <a:rPr lang="en-US" dirty="0"/>
              <a:t>And gloom wine-shop life drawn life I coincidence chapter period shadows years still outhouse contents shoemaker secret age.</a:t>
            </a:r>
          </a:p>
          <a:p>
            <a:r>
              <a:rPr lang="en-US" dirty="0"/>
              <a:t>And later the description later night hundreds contents the boot shadows the some took two.</a:t>
            </a:r>
            <a:r>
              <a:rPr lang="en-US" sz="1800" b="0" i="0" u="none" strike="noStrike" baseline="0" dirty="0">
                <a:solidFill>
                  <a:srgbClr val="000000"/>
                </a:solidFill>
                <a:latin typeface="Courier New" panose="02070309020205020404" pitchFamily="49" charset="0"/>
              </a:rPr>
              <a:t> </a:t>
            </a:r>
            <a:endParaRPr lang="en-US" dirty="0"/>
          </a:p>
        </p:txBody>
      </p:sp>
      <p:sp>
        <p:nvSpPr>
          <p:cNvPr id="5" name="Text Placeholder 4">
            <a:extLst>
              <a:ext uri="{FF2B5EF4-FFF2-40B4-BE49-F238E27FC236}">
                <a16:creationId xmlns:a16="http://schemas.microsoft.com/office/drawing/2014/main" id="{436C3176-7242-43AC-A6BA-691807F00E0D}"/>
              </a:ext>
            </a:extLst>
          </p:cNvPr>
          <p:cNvSpPr>
            <a:spLocks noGrp="1"/>
          </p:cNvSpPr>
          <p:nvPr>
            <p:ph type="body" sz="quarter" idx="3"/>
          </p:nvPr>
        </p:nvSpPr>
        <p:spPr/>
        <p:txBody>
          <a:bodyPr/>
          <a:lstStyle/>
          <a:p>
            <a:r>
              <a:rPr lang="en-US" dirty="0"/>
              <a:t>GPT-2</a:t>
            </a:r>
          </a:p>
        </p:txBody>
      </p:sp>
      <p:sp>
        <p:nvSpPr>
          <p:cNvPr id="6" name="Content Placeholder 5">
            <a:extLst>
              <a:ext uri="{FF2B5EF4-FFF2-40B4-BE49-F238E27FC236}">
                <a16:creationId xmlns:a16="http://schemas.microsoft.com/office/drawing/2014/main" id="{55E3CAEB-1FAD-4151-B9BC-F1BBA3F7424A}"/>
              </a:ext>
            </a:extLst>
          </p:cNvPr>
          <p:cNvSpPr>
            <a:spLocks noGrp="1"/>
          </p:cNvSpPr>
          <p:nvPr>
            <p:ph sz="quarter" idx="4"/>
          </p:nvPr>
        </p:nvSpPr>
        <p:spPr/>
        <p:txBody>
          <a:bodyPr>
            <a:normAutofit fontScale="92500" lnSpcReduction="20000"/>
          </a:bodyPr>
          <a:lstStyle/>
          <a:p>
            <a:r>
              <a:rPr lang="en-US" dirty="0"/>
              <a:t>And looked and looked, for the sternest time, and for the most exquisite time, and the most beautiful and happy and beautiful.</a:t>
            </a:r>
          </a:p>
          <a:p>
            <a:r>
              <a:rPr lang="en-US" dirty="0"/>
              <a:t>And as they thought, perhaps for the first time were going to go on looking at each other’s faces the same way, and perhaps for the second to go on looking at them that way for the first time.</a:t>
            </a:r>
          </a:p>
        </p:txBody>
      </p:sp>
    </p:spTree>
    <p:extLst>
      <p:ext uri="{BB962C8B-B14F-4D97-AF65-F5344CB8AC3E}">
        <p14:creationId xmlns:p14="http://schemas.microsoft.com/office/powerpoint/2010/main" val="11869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8A630-E7D0-46FD-975F-D0403F42D66A}"/>
              </a:ext>
            </a:extLst>
          </p:cNvPr>
          <p:cNvSpPr>
            <a:spLocks noGrp="1"/>
          </p:cNvSpPr>
          <p:nvPr>
            <p:ph type="title"/>
          </p:nvPr>
        </p:nvSpPr>
        <p:spPr/>
        <p:txBody>
          <a:bodyPr/>
          <a:lstStyle/>
          <a:p>
            <a:r>
              <a:rPr lang="en-US" dirty="0"/>
              <a:t>Phrase Prompt: It had been a long time</a:t>
            </a:r>
          </a:p>
        </p:txBody>
      </p:sp>
      <p:sp>
        <p:nvSpPr>
          <p:cNvPr id="3" name="Text Placeholder 2">
            <a:extLst>
              <a:ext uri="{FF2B5EF4-FFF2-40B4-BE49-F238E27FC236}">
                <a16:creationId xmlns:a16="http://schemas.microsoft.com/office/drawing/2014/main" id="{0C36B0BD-8ECA-4A7C-B4D9-80045B9AAD47}"/>
              </a:ext>
            </a:extLst>
          </p:cNvPr>
          <p:cNvSpPr>
            <a:spLocks noGrp="1"/>
          </p:cNvSpPr>
          <p:nvPr>
            <p:ph type="body" idx="1"/>
          </p:nvPr>
        </p:nvSpPr>
        <p:spPr/>
        <p:txBody>
          <a:bodyPr/>
          <a:lstStyle/>
          <a:p>
            <a:r>
              <a:rPr lang="en-US" dirty="0"/>
              <a:t>Markov Chain</a:t>
            </a:r>
          </a:p>
        </p:txBody>
      </p:sp>
      <p:sp>
        <p:nvSpPr>
          <p:cNvPr id="4" name="Content Placeholder 3">
            <a:extLst>
              <a:ext uri="{FF2B5EF4-FFF2-40B4-BE49-F238E27FC236}">
                <a16:creationId xmlns:a16="http://schemas.microsoft.com/office/drawing/2014/main" id="{50C0D61C-B14D-4E8A-99E8-DED42FA66A39}"/>
              </a:ext>
            </a:extLst>
          </p:cNvPr>
          <p:cNvSpPr>
            <a:spLocks noGrp="1"/>
          </p:cNvSpPr>
          <p:nvPr>
            <p:ph sz="half" idx="2"/>
          </p:nvPr>
        </p:nvSpPr>
        <p:spPr/>
        <p:txBody>
          <a:bodyPr>
            <a:normAutofit fontScale="77500" lnSpcReduction="20000"/>
          </a:bodyPr>
          <a:lstStyle/>
          <a:p>
            <a:r>
              <a:rPr lang="en-US" dirty="0"/>
              <a:t>It had been a long time is opposite nine of sentencing contents I shoemaker book to lately people a smear the </a:t>
            </a:r>
            <a:r>
              <a:rPr lang="en-US" dirty="0" err="1"/>
              <a:t>blackheath</a:t>
            </a:r>
            <a:r>
              <a:rPr lang="en-US" dirty="0"/>
              <a:t>.</a:t>
            </a:r>
          </a:p>
          <a:p>
            <a:r>
              <a:rPr lang="en-US" dirty="0"/>
              <a:t>It had been a long time loom book wine-shop thread book’s their honest picture the dim preparation first scarcely belief book picture golden the lies thread shadows the </a:t>
            </a:r>
            <a:r>
              <a:rPr lang="en-US" dirty="0" err="1"/>
              <a:t>mrs.</a:t>
            </a:r>
            <a:endParaRPr lang="en-US" dirty="0"/>
          </a:p>
        </p:txBody>
      </p:sp>
      <p:sp>
        <p:nvSpPr>
          <p:cNvPr id="5" name="Text Placeholder 4">
            <a:extLst>
              <a:ext uri="{FF2B5EF4-FFF2-40B4-BE49-F238E27FC236}">
                <a16:creationId xmlns:a16="http://schemas.microsoft.com/office/drawing/2014/main" id="{436C3176-7242-43AC-A6BA-691807F00E0D}"/>
              </a:ext>
            </a:extLst>
          </p:cNvPr>
          <p:cNvSpPr>
            <a:spLocks noGrp="1"/>
          </p:cNvSpPr>
          <p:nvPr>
            <p:ph type="body" sz="quarter" idx="3"/>
          </p:nvPr>
        </p:nvSpPr>
        <p:spPr/>
        <p:txBody>
          <a:bodyPr/>
          <a:lstStyle/>
          <a:p>
            <a:r>
              <a:rPr lang="en-US" dirty="0"/>
              <a:t>GPT-2</a:t>
            </a:r>
          </a:p>
        </p:txBody>
      </p:sp>
      <p:sp>
        <p:nvSpPr>
          <p:cNvPr id="6" name="Content Placeholder 5">
            <a:extLst>
              <a:ext uri="{FF2B5EF4-FFF2-40B4-BE49-F238E27FC236}">
                <a16:creationId xmlns:a16="http://schemas.microsoft.com/office/drawing/2014/main" id="{55E3CAEB-1FAD-4151-B9BC-F1BBA3F7424A}"/>
              </a:ext>
            </a:extLst>
          </p:cNvPr>
          <p:cNvSpPr>
            <a:spLocks noGrp="1"/>
          </p:cNvSpPr>
          <p:nvPr>
            <p:ph sz="quarter" idx="4"/>
          </p:nvPr>
        </p:nvSpPr>
        <p:spPr/>
        <p:txBody>
          <a:bodyPr>
            <a:normAutofit fontScale="77500" lnSpcReduction="20000"/>
          </a:bodyPr>
          <a:lstStyle/>
          <a:p>
            <a:r>
              <a:rPr lang="en-US" dirty="0"/>
              <a:t>It had been a long time. Mr. </a:t>
            </a:r>
            <a:r>
              <a:rPr lang="en-US" dirty="0" err="1"/>
              <a:t>Carus</a:t>
            </a:r>
            <a:r>
              <a:rPr lang="en-US" dirty="0"/>
              <a:t>, with his wife and myself here, was the first one who looked at me, and wanted to take me home by my side, and I was much more than he could have expected</a:t>
            </a:r>
          </a:p>
          <a:p>
            <a:r>
              <a:rPr lang="en-US" dirty="0"/>
              <a:t>It had been a long time, to be sure, the lady who had taken the paper on was an old woman herself, of a very high complexion and very long hair. But there were certain features of that hair, that were not noticed, but there were certain features that were.</a:t>
            </a:r>
          </a:p>
        </p:txBody>
      </p:sp>
    </p:spTree>
    <p:extLst>
      <p:ext uri="{BB962C8B-B14F-4D97-AF65-F5344CB8AC3E}">
        <p14:creationId xmlns:p14="http://schemas.microsoft.com/office/powerpoint/2010/main" val="1561264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CB34-0007-4BAF-9504-355FA2DCB46D}"/>
              </a:ext>
            </a:extLst>
          </p:cNvPr>
          <p:cNvSpPr>
            <a:spLocks noGrp="1"/>
          </p:cNvSpPr>
          <p:nvPr>
            <p:ph type="title"/>
          </p:nvPr>
        </p:nvSpPr>
        <p:spPr/>
        <p:txBody>
          <a:bodyPr/>
          <a:lstStyle/>
          <a:p>
            <a:r>
              <a:rPr lang="en-US" dirty="0"/>
              <a:t>Ethics of NLG</a:t>
            </a:r>
          </a:p>
        </p:txBody>
      </p:sp>
      <p:sp>
        <p:nvSpPr>
          <p:cNvPr id="3" name="Content Placeholder 2">
            <a:extLst>
              <a:ext uri="{FF2B5EF4-FFF2-40B4-BE49-F238E27FC236}">
                <a16:creationId xmlns:a16="http://schemas.microsoft.com/office/drawing/2014/main" id="{923B864F-9345-461C-A245-F99856E4061D}"/>
              </a:ext>
            </a:extLst>
          </p:cNvPr>
          <p:cNvSpPr>
            <a:spLocks noGrp="1"/>
          </p:cNvSpPr>
          <p:nvPr>
            <p:ph idx="1"/>
          </p:nvPr>
        </p:nvSpPr>
        <p:spPr/>
        <p:txBody>
          <a:bodyPr/>
          <a:lstStyle/>
          <a:p>
            <a:r>
              <a:rPr lang="en-US" dirty="0"/>
              <a:t>Great application for automating menial tasks</a:t>
            </a:r>
          </a:p>
          <a:p>
            <a:r>
              <a:rPr lang="en-US" dirty="0"/>
              <a:t>Using NLG for automating authorship</a:t>
            </a:r>
          </a:p>
          <a:p>
            <a:r>
              <a:rPr lang="en-US" dirty="0"/>
              <a:t>Faking authenticity through writership</a:t>
            </a:r>
          </a:p>
          <a:p>
            <a:r>
              <a:rPr lang="en-US" dirty="0"/>
              <a:t>Censoring language of NLG systems</a:t>
            </a:r>
          </a:p>
        </p:txBody>
      </p:sp>
    </p:spTree>
    <p:extLst>
      <p:ext uri="{BB962C8B-B14F-4D97-AF65-F5344CB8AC3E}">
        <p14:creationId xmlns:p14="http://schemas.microsoft.com/office/powerpoint/2010/main" val="900642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E1FD-45D9-45B9-8F79-817CC98182A8}"/>
              </a:ext>
            </a:extLst>
          </p:cNvPr>
          <p:cNvSpPr>
            <a:spLocks noGrp="1"/>
          </p:cNvSpPr>
          <p:nvPr>
            <p:ph type="title"/>
          </p:nvPr>
        </p:nvSpPr>
        <p:spPr/>
        <p:txBody>
          <a:bodyPr/>
          <a:lstStyle/>
          <a:p>
            <a:r>
              <a:rPr lang="en-US" dirty="0"/>
              <a:t>Project Reflection</a:t>
            </a:r>
          </a:p>
        </p:txBody>
      </p:sp>
      <p:sp>
        <p:nvSpPr>
          <p:cNvPr id="3" name="Content Placeholder 2">
            <a:extLst>
              <a:ext uri="{FF2B5EF4-FFF2-40B4-BE49-F238E27FC236}">
                <a16:creationId xmlns:a16="http://schemas.microsoft.com/office/drawing/2014/main" id="{EF80E36C-811C-44F7-85A6-BC2A1A0DCC85}"/>
              </a:ext>
            </a:extLst>
          </p:cNvPr>
          <p:cNvSpPr>
            <a:spLocks noGrp="1"/>
          </p:cNvSpPr>
          <p:nvPr>
            <p:ph idx="1"/>
          </p:nvPr>
        </p:nvSpPr>
        <p:spPr/>
        <p:txBody>
          <a:bodyPr/>
          <a:lstStyle/>
          <a:p>
            <a:r>
              <a:rPr lang="en-US" dirty="0"/>
              <a:t>Utilized fringe technology to deliver insights</a:t>
            </a:r>
          </a:p>
          <a:p>
            <a:r>
              <a:rPr lang="en-US" dirty="0"/>
              <a:t>Inspected technology applicability in relation to ethics</a:t>
            </a:r>
          </a:p>
          <a:p>
            <a:r>
              <a:rPr lang="en-US" dirty="0"/>
              <a:t>Leveraged </a:t>
            </a:r>
            <a:r>
              <a:rPr lang="en-US"/>
              <a:t>NLP techniques to </a:t>
            </a:r>
            <a:r>
              <a:rPr lang="en-US" dirty="0"/>
              <a:t>wrangle </a:t>
            </a:r>
            <a:r>
              <a:rPr lang="en-US"/>
              <a:t>difficult data types</a:t>
            </a:r>
            <a:endParaRPr lang="en-US" dirty="0"/>
          </a:p>
          <a:p>
            <a:endParaRPr lang="en-US" dirty="0"/>
          </a:p>
        </p:txBody>
      </p:sp>
    </p:spTree>
    <p:extLst>
      <p:ext uri="{BB962C8B-B14F-4D97-AF65-F5344CB8AC3E}">
        <p14:creationId xmlns:p14="http://schemas.microsoft.com/office/powerpoint/2010/main" val="875330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FB57-633C-4510-86F6-3552100C4F2A}"/>
              </a:ext>
            </a:extLst>
          </p:cNvPr>
          <p:cNvSpPr>
            <a:spLocks noGrp="1"/>
          </p:cNvSpPr>
          <p:nvPr>
            <p:ph type="title"/>
          </p:nvPr>
        </p:nvSpPr>
        <p:spPr/>
        <p:txBody>
          <a:bodyPr/>
          <a:lstStyle/>
          <a:p>
            <a:r>
              <a:rPr lang="en-US" dirty="0"/>
              <a:t>Presentation Conclusion</a:t>
            </a:r>
          </a:p>
        </p:txBody>
      </p:sp>
      <p:sp>
        <p:nvSpPr>
          <p:cNvPr id="3" name="Content Placeholder 2">
            <a:extLst>
              <a:ext uri="{FF2B5EF4-FFF2-40B4-BE49-F238E27FC236}">
                <a16:creationId xmlns:a16="http://schemas.microsoft.com/office/drawing/2014/main" id="{83D5BC20-F4EA-4F14-B975-C7EE302DE4FE}"/>
              </a:ext>
            </a:extLst>
          </p:cNvPr>
          <p:cNvSpPr>
            <a:spLocks noGrp="1"/>
          </p:cNvSpPr>
          <p:nvPr>
            <p:ph idx="1"/>
          </p:nvPr>
        </p:nvSpPr>
        <p:spPr/>
        <p:txBody>
          <a:bodyPr/>
          <a:lstStyle/>
          <a:p>
            <a:r>
              <a:rPr lang="en-US" dirty="0"/>
              <a:t>Demonstrated skills in a few major practice areas in data science</a:t>
            </a:r>
          </a:p>
          <a:p>
            <a:r>
              <a:rPr lang="en-US" dirty="0"/>
              <a:t>Collected and organized data</a:t>
            </a:r>
          </a:p>
          <a:p>
            <a:r>
              <a:rPr lang="en-US" dirty="0"/>
              <a:t>Identified patterns in data through visualization and analysis</a:t>
            </a:r>
          </a:p>
          <a:p>
            <a:r>
              <a:rPr lang="en-US" dirty="0"/>
              <a:t>Developed alternative strategies based on the data</a:t>
            </a:r>
          </a:p>
          <a:p>
            <a:r>
              <a:rPr lang="en-US" dirty="0"/>
              <a:t>Data-driven decision making in a business setting</a:t>
            </a:r>
          </a:p>
          <a:p>
            <a:r>
              <a:rPr lang="en-US" dirty="0"/>
              <a:t>Synthesized the ethical dimensions of data science</a:t>
            </a:r>
          </a:p>
          <a:p>
            <a:r>
              <a:rPr lang="en-US" dirty="0"/>
              <a:t>Demonstrated communication skills</a:t>
            </a:r>
          </a:p>
        </p:txBody>
      </p:sp>
    </p:spTree>
    <p:extLst>
      <p:ext uri="{BB962C8B-B14F-4D97-AF65-F5344CB8AC3E}">
        <p14:creationId xmlns:p14="http://schemas.microsoft.com/office/powerpoint/2010/main" val="3037078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FD5F-960B-415E-B766-9F99ED32D816}"/>
              </a:ext>
            </a:extLst>
          </p:cNvPr>
          <p:cNvSpPr>
            <a:spLocks noGrp="1"/>
          </p:cNvSpPr>
          <p:nvPr>
            <p:ph type="title"/>
          </p:nvPr>
        </p:nvSpPr>
        <p:spPr/>
        <p:txBody>
          <a:bodyPr/>
          <a:lstStyle/>
          <a:p>
            <a:pPr algn="ctr"/>
            <a:r>
              <a:rPr lang="en-US" dirty="0"/>
              <a:t>Thank you for watching!</a:t>
            </a:r>
          </a:p>
        </p:txBody>
      </p:sp>
    </p:spTree>
    <p:extLst>
      <p:ext uri="{BB962C8B-B14F-4D97-AF65-F5344CB8AC3E}">
        <p14:creationId xmlns:p14="http://schemas.microsoft.com/office/powerpoint/2010/main" val="3743313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A308-D285-446A-B24C-D4E50B01A3A8}"/>
              </a:ext>
            </a:extLst>
          </p:cNvPr>
          <p:cNvSpPr>
            <a:spLocks noGrp="1"/>
          </p:cNvSpPr>
          <p:nvPr>
            <p:ph type="ctrTitle"/>
          </p:nvPr>
        </p:nvSpPr>
        <p:spPr>
          <a:xfrm>
            <a:off x="248628" y="2742465"/>
            <a:ext cx="8451490" cy="1373070"/>
          </a:xfrm>
        </p:spPr>
        <p:txBody>
          <a:bodyPr/>
          <a:lstStyle/>
          <a:p>
            <a:r>
              <a:rPr lang="en-US" dirty="0">
                <a:latin typeface="Trebuchet MS" panose="020B0603020202020204" pitchFamily="34" charset="0"/>
              </a:rPr>
              <a:t>IST 722 – Data Warehousing</a:t>
            </a:r>
            <a:endParaRPr lang="en-US" dirty="0"/>
          </a:p>
        </p:txBody>
      </p:sp>
      <p:sp>
        <p:nvSpPr>
          <p:cNvPr id="3" name="Subtitle 2">
            <a:extLst>
              <a:ext uri="{FF2B5EF4-FFF2-40B4-BE49-F238E27FC236}">
                <a16:creationId xmlns:a16="http://schemas.microsoft.com/office/drawing/2014/main" id="{958B27D6-4BFB-4557-81D1-8BB35C771EF6}"/>
              </a:ext>
            </a:extLst>
          </p:cNvPr>
          <p:cNvSpPr>
            <a:spLocks noGrp="1"/>
          </p:cNvSpPr>
          <p:nvPr>
            <p:ph type="subTitle" idx="1"/>
          </p:nvPr>
        </p:nvSpPr>
        <p:spPr/>
        <p:txBody>
          <a:bodyPr>
            <a:normAutofit fontScale="55000" lnSpcReduction="20000"/>
          </a:bodyPr>
          <a:lstStyle/>
          <a:p>
            <a:pPr>
              <a:spcBef>
                <a:spcPts val="600"/>
              </a:spcBef>
            </a:pPr>
            <a:r>
              <a:rPr lang="en-US" sz="3200" dirty="0">
                <a:latin typeface="Trebuchet MS" panose="020B0603020202020204" pitchFamily="34" charset="0"/>
              </a:rPr>
              <a:t>Order Fulfillment Team</a:t>
            </a:r>
          </a:p>
          <a:p>
            <a:pPr>
              <a:spcBef>
                <a:spcPts val="600"/>
              </a:spcBef>
            </a:pPr>
            <a:r>
              <a:rPr lang="en-US" sz="2000" dirty="0">
                <a:latin typeface="Trebuchet MS" panose="020B0603020202020204" pitchFamily="34" charset="0"/>
              </a:rPr>
              <a:t>Courtney Rowland</a:t>
            </a:r>
          </a:p>
          <a:p>
            <a:pPr>
              <a:spcBef>
                <a:spcPts val="600"/>
              </a:spcBef>
            </a:pPr>
            <a:r>
              <a:rPr lang="en-US" sz="2000" dirty="0">
                <a:latin typeface="Trebuchet MS" panose="020B0603020202020204" pitchFamily="34" charset="0"/>
              </a:rPr>
              <a:t>Wesley Stevens</a:t>
            </a:r>
          </a:p>
          <a:p>
            <a:pPr>
              <a:spcBef>
                <a:spcPts val="600"/>
              </a:spcBef>
            </a:pPr>
            <a:r>
              <a:rPr lang="en-US" sz="2000" dirty="0">
                <a:latin typeface="Trebuchet MS" panose="020B0603020202020204" pitchFamily="34" charset="0"/>
              </a:rPr>
              <a:t>Jon Burgess</a:t>
            </a:r>
            <a:endParaRPr lang="en-US" sz="3200" dirty="0">
              <a:latin typeface="Trebuchet MS" panose="020B0603020202020204" pitchFamily="34" charset="0"/>
            </a:endParaRPr>
          </a:p>
          <a:p>
            <a:pPr>
              <a:spcBef>
                <a:spcPts val="600"/>
              </a:spcBef>
            </a:pPr>
            <a:r>
              <a:rPr lang="en-US" sz="2000" dirty="0" err="1">
                <a:latin typeface="Trebuchet MS" panose="020B0603020202020204" pitchFamily="34" charset="0"/>
              </a:rPr>
              <a:t>Kejal</a:t>
            </a:r>
            <a:r>
              <a:rPr lang="en-US" sz="2000" dirty="0">
                <a:latin typeface="Trebuchet MS" panose="020B0603020202020204" pitchFamily="34" charset="0"/>
              </a:rPr>
              <a:t> Vyas</a:t>
            </a:r>
            <a:endParaRPr lang="en-US" sz="3200" dirty="0">
              <a:latin typeface="Trebuchet MS" panose="020B0603020202020204" pitchFamily="34" charset="0"/>
            </a:endParaRPr>
          </a:p>
          <a:p>
            <a:endParaRPr lang="en-US" dirty="0"/>
          </a:p>
        </p:txBody>
      </p:sp>
    </p:spTree>
    <p:extLst>
      <p:ext uri="{BB962C8B-B14F-4D97-AF65-F5344CB8AC3E}">
        <p14:creationId xmlns:p14="http://schemas.microsoft.com/office/powerpoint/2010/main" val="3237649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10FF-B485-4675-9EC2-8F329D1E0268}"/>
              </a:ext>
            </a:extLst>
          </p:cNvPr>
          <p:cNvSpPr>
            <a:spLocks noGrp="1"/>
          </p:cNvSpPr>
          <p:nvPr>
            <p:ph type="title"/>
          </p:nvPr>
        </p:nvSpPr>
        <p:spPr/>
        <p:txBody>
          <a:bodyPr/>
          <a:lstStyle/>
          <a:p>
            <a:r>
              <a:rPr lang="en-US" dirty="0"/>
              <a:t>Business Goals </a:t>
            </a:r>
            <a:r>
              <a:rPr lang="en-US"/>
              <a:t>and Processes</a:t>
            </a:r>
            <a:endParaRPr lang="en-US" dirty="0"/>
          </a:p>
        </p:txBody>
      </p:sp>
      <p:sp>
        <p:nvSpPr>
          <p:cNvPr id="3" name="Content Placeholder 2">
            <a:extLst>
              <a:ext uri="{FF2B5EF4-FFF2-40B4-BE49-F238E27FC236}">
                <a16:creationId xmlns:a16="http://schemas.microsoft.com/office/drawing/2014/main" id="{FC418E8C-90C1-4984-9DBF-EF7BBEA5A134}"/>
              </a:ext>
            </a:extLst>
          </p:cNvPr>
          <p:cNvSpPr>
            <a:spLocks noGrp="1"/>
          </p:cNvSpPr>
          <p:nvPr>
            <p:ph idx="1"/>
          </p:nvPr>
        </p:nvSpPr>
        <p:spPr/>
        <p:txBody>
          <a:bodyPr/>
          <a:lstStyle/>
          <a:p>
            <a:r>
              <a:rPr lang="en-US" dirty="0" err="1"/>
              <a:t>Fudgemart</a:t>
            </a:r>
            <a:r>
              <a:rPr lang="en-US" dirty="0"/>
              <a:t> acquired </a:t>
            </a:r>
            <a:r>
              <a:rPr lang="en-US" dirty="0" err="1"/>
              <a:t>Fudgeflix</a:t>
            </a:r>
            <a:r>
              <a:rPr lang="en-US" dirty="0"/>
              <a:t> and corporate would like both databases converted into a single data warehouse.</a:t>
            </a:r>
          </a:p>
          <a:p>
            <a:r>
              <a:rPr lang="en-US" dirty="0"/>
              <a:t>Five initial business processes have been identified to meet the companies needs.</a:t>
            </a:r>
          </a:p>
          <a:p>
            <a:pPr lvl="1"/>
            <a:r>
              <a:rPr lang="en-US" dirty="0"/>
              <a:t>Sales</a:t>
            </a:r>
          </a:p>
          <a:p>
            <a:pPr lvl="1"/>
            <a:r>
              <a:rPr lang="en-US" dirty="0"/>
              <a:t>Order Fulfillment</a:t>
            </a:r>
          </a:p>
          <a:p>
            <a:pPr lvl="1"/>
            <a:r>
              <a:rPr lang="en-US" dirty="0"/>
              <a:t>Inventory Levels</a:t>
            </a:r>
          </a:p>
          <a:p>
            <a:pPr lvl="1"/>
            <a:r>
              <a:rPr lang="en-US" dirty="0"/>
              <a:t>Customer Acquisition</a:t>
            </a:r>
          </a:p>
          <a:p>
            <a:pPr lvl="1"/>
            <a:r>
              <a:rPr lang="en-US" dirty="0"/>
              <a:t>Customer Reviews</a:t>
            </a:r>
          </a:p>
          <a:p>
            <a:pPr lvl="1"/>
            <a:endParaRPr lang="en-US" dirty="0"/>
          </a:p>
        </p:txBody>
      </p:sp>
    </p:spTree>
    <p:extLst>
      <p:ext uri="{BB962C8B-B14F-4D97-AF65-F5344CB8AC3E}">
        <p14:creationId xmlns:p14="http://schemas.microsoft.com/office/powerpoint/2010/main" val="1533474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3" name="Picture 12">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5" name="Rectangle 14">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9" name="Group 1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0" name="Rectangle 1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a:extLst>
              <a:ext uri="{FF2B5EF4-FFF2-40B4-BE49-F238E27FC236}">
                <a16:creationId xmlns:a16="http://schemas.microsoft.com/office/drawing/2014/main" id="{7A0094A9-B561-48EE-AC19-5DF064E7E85E}"/>
              </a:ext>
            </a:extLst>
          </p:cNvPr>
          <p:cNvPicPr>
            <a:picLocks noChangeAspect="1"/>
          </p:cNvPicPr>
          <p:nvPr/>
        </p:nvPicPr>
        <p:blipFill rotWithShape="1">
          <a:blip r:embed="rId5"/>
          <a:srcRect l="14210" r="18101" b="1"/>
          <a:stretch/>
        </p:blipFill>
        <p:spPr>
          <a:xfrm>
            <a:off x="7547810" y="10"/>
            <a:ext cx="4641013" cy="6856310"/>
          </a:xfrm>
          <a:prstGeom prst="rect">
            <a:avLst/>
          </a:prstGeom>
          <a:ln>
            <a:noFill/>
          </a:ln>
          <a:effectLst/>
        </p:spPr>
      </p:pic>
      <p:sp>
        <p:nvSpPr>
          <p:cNvPr id="23" name="Rectangle 2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675D285-C9CE-4A9A-B5C0-7CB23D53DF9B}"/>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sz="3600" dirty="0"/>
              <a:t>Project Goals</a:t>
            </a:r>
          </a:p>
        </p:txBody>
      </p:sp>
      <p:pic>
        <p:nvPicPr>
          <p:cNvPr id="25" name="Picture 2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Text Placeholder 2">
            <a:extLst>
              <a:ext uri="{FF2B5EF4-FFF2-40B4-BE49-F238E27FC236}">
                <a16:creationId xmlns:a16="http://schemas.microsoft.com/office/drawing/2014/main" id="{1266BDFC-9626-42F4-884B-8E282B73314E}"/>
              </a:ext>
            </a:extLst>
          </p:cNvPr>
          <p:cNvSpPr>
            <a:spLocks noGrp="1"/>
          </p:cNvSpPr>
          <p:nvPr>
            <p:ph type="body" sz="half" idx="2"/>
          </p:nvPr>
        </p:nvSpPr>
        <p:spPr>
          <a:xfrm>
            <a:off x="680321" y="2920769"/>
            <a:ext cx="6423211" cy="3599316"/>
          </a:xfrm>
        </p:spPr>
        <p:txBody>
          <a:bodyPr vert="horz" lIns="91440" tIns="45720" rIns="91440" bIns="45720" rtlCol="0">
            <a:normAutofit/>
          </a:bodyPr>
          <a:lstStyle/>
          <a:p>
            <a:pPr indent="-228600">
              <a:buFont typeface="Arial" panose="020B0604020202020204" pitchFamily="34" charset="0"/>
              <a:buChar char="•"/>
            </a:pPr>
            <a:r>
              <a:rPr lang="en-US" sz="2000" dirty="0"/>
              <a:t>Merge </a:t>
            </a:r>
            <a:r>
              <a:rPr lang="en-US" sz="2000" dirty="0" err="1"/>
              <a:t>FudgeMart</a:t>
            </a:r>
            <a:r>
              <a:rPr lang="en-US" sz="2000" dirty="0"/>
              <a:t> and </a:t>
            </a:r>
            <a:r>
              <a:rPr lang="en-US" sz="2000" dirty="0" err="1"/>
              <a:t>FudgeFlix</a:t>
            </a:r>
            <a:r>
              <a:rPr lang="en-US" sz="2000" dirty="0"/>
              <a:t> Databases into a Single Data Warehouse.</a:t>
            </a:r>
          </a:p>
          <a:p>
            <a:pPr lvl="1" indent="-228600">
              <a:buFont typeface="Arial" panose="020B0604020202020204" pitchFamily="34" charset="0"/>
              <a:buChar char="•"/>
            </a:pPr>
            <a:r>
              <a:rPr lang="en-US" sz="1800" dirty="0"/>
              <a:t>Create a Bus Matrix for High-level Dimensional Analysis</a:t>
            </a:r>
          </a:p>
          <a:p>
            <a:pPr lvl="1" indent="-228600">
              <a:buFont typeface="Arial" panose="020B0604020202020204" pitchFamily="34" charset="0"/>
              <a:buChar char="•"/>
            </a:pPr>
            <a:r>
              <a:rPr lang="en-US" sz="1800" dirty="0"/>
              <a:t>Detail-Level Dimensional Modeling Worksheet for Order Fulfillment</a:t>
            </a:r>
          </a:p>
          <a:p>
            <a:pPr lvl="1" indent="-228600">
              <a:buFont typeface="Arial" panose="020B0604020202020204" pitchFamily="34" charset="0"/>
              <a:buChar char="•"/>
            </a:pPr>
            <a:r>
              <a:rPr lang="en-US" sz="1800" dirty="0"/>
              <a:t>Create Data Warehouse with Generated SQL Schema</a:t>
            </a:r>
          </a:p>
          <a:p>
            <a:pPr lvl="1" indent="-228600">
              <a:buFont typeface="Arial" panose="020B0604020202020204" pitchFamily="34" charset="0"/>
              <a:buChar char="•"/>
            </a:pPr>
            <a:r>
              <a:rPr lang="en-US" sz="1800" dirty="0"/>
              <a:t>Stage Source Data and Load into Data Warehouse</a:t>
            </a:r>
          </a:p>
          <a:p>
            <a:pPr indent="-228600">
              <a:buFont typeface="Arial" panose="020B0604020202020204" pitchFamily="34" charset="0"/>
              <a:buChar char="•"/>
            </a:pPr>
            <a:r>
              <a:rPr lang="en-US" sz="2000" dirty="0"/>
              <a:t>Gain BI insights into the Order Fulfillment Process</a:t>
            </a:r>
          </a:p>
          <a:p>
            <a:pPr lvl="1" indent="-228600">
              <a:buFont typeface="Arial" panose="020B0604020202020204" pitchFamily="34" charset="0"/>
              <a:buChar char="•"/>
            </a:pPr>
            <a:r>
              <a:rPr lang="en-US" sz="1800" dirty="0"/>
              <a:t>Construct SSAS Cube</a:t>
            </a:r>
          </a:p>
          <a:p>
            <a:pPr lvl="1" indent="-228600">
              <a:buFont typeface="Arial" panose="020B0604020202020204" pitchFamily="34" charset="0"/>
              <a:buChar char="•"/>
            </a:pPr>
            <a:r>
              <a:rPr lang="en-US" sz="1800" dirty="0"/>
              <a:t>Generate BI Dashboard</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440125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9948-9C9B-4A85-B808-D112EF994380}"/>
              </a:ext>
            </a:extLst>
          </p:cNvPr>
          <p:cNvSpPr>
            <a:spLocks noGrp="1"/>
          </p:cNvSpPr>
          <p:nvPr>
            <p:ph type="title"/>
          </p:nvPr>
        </p:nvSpPr>
        <p:spPr/>
        <p:txBody>
          <a:bodyPr/>
          <a:lstStyle/>
          <a:p>
            <a:r>
              <a:rPr lang="en-US" dirty="0"/>
              <a:t>Bus Matrix</a:t>
            </a:r>
          </a:p>
        </p:txBody>
      </p:sp>
      <p:pic>
        <p:nvPicPr>
          <p:cNvPr id="4" name="Content Placeholder 3">
            <a:extLst>
              <a:ext uri="{FF2B5EF4-FFF2-40B4-BE49-F238E27FC236}">
                <a16:creationId xmlns:a16="http://schemas.microsoft.com/office/drawing/2014/main" id="{63D90C6E-0F5F-4652-956D-6427F0CA4E1A}"/>
              </a:ext>
            </a:extLst>
          </p:cNvPr>
          <p:cNvPicPr>
            <a:picLocks noGrp="1"/>
          </p:cNvPicPr>
          <p:nvPr>
            <p:ph idx="1"/>
          </p:nvPr>
        </p:nvPicPr>
        <p:blipFill rotWithShape="1">
          <a:blip r:embed="rId2"/>
          <a:srcRect l="8173" t="35740" r="57372" b="16904"/>
          <a:stretch/>
        </p:blipFill>
        <p:spPr bwMode="auto">
          <a:xfrm>
            <a:off x="995223" y="2336800"/>
            <a:ext cx="8985530" cy="35988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2433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9AD40-B361-498E-BBD8-7EA5205F69F7}"/>
              </a:ext>
            </a:extLst>
          </p:cNvPr>
          <p:cNvSpPr>
            <a:spLocks noGrp="1"/>
          </p:cNvSpPr>
          <p:nvPr>
            <p:ph type="title"/>
          </p:nvPr>
        </p:nvSpPr>
        <p:spPr/>
        <p:txBody>
          <a:bodyPr/>
          <a:lstStyle/>
          <a:p>
            <a:r>
              <a:rPr lang="en-US" dirty="0"/>
              <a:t>ETL Documentation </a:t>
            </a:r>
            <a:r>
              <a:rPr lang="en-US" dirty="0" err="1"/>
              <a:t>ScreenShots</a:t>
            </a:r>
            <a:r>
              <a:rPr lang="en-US" dirty="0"/>
              <a:t> – </a:t>
            </a:r>
            <a:r>
              <a:rPr lang="en-US" dirty="0" err="1"/>
              <a:t>Orderfulfill</a:t>
            </a:r>
            <a:r>
              <a:rPr lang="en-US" dirty="0"/>
              <a:t> Package</a:t>
            </a:r>
          </a:p>
        </p:txBody>
      </p:sp>
      <p:sp>
        <p:nvSpPr>
          <p:cNvPr id="6" name="TextBox 5">
            <a:extLst>
              <a:ext uri="{FF2B5EF4-FFF2-40B4-BE49-F238E27FC236}">
                <a16:creationId xmlns:a16="http://schemas.microsoft.com/office/drawing/2014/main" id="{7FE26AD5-BF09-4C31-BED6-9AAF2312AFCE}"/>
              </a:ext>
            </a:extLst>
          </p:cNvPr>
          <p:cNvSpPr txBox="1"/>
          <p:nvPr/>
        </p:nvSpPr>
        <p:spPr>
          <a:xfrm>
            <a:off x="3049524" y="3244334"/>
            <a:ext cx="6099048"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CDCE03DD-7D2D-41D3-A190-043BA0E3F3C3}"/>
              </a:ext>
            </a:extLst>
          </p:cNvPr>
          <p:cNvSpPr txBox="1"/>
          <p:nvPr/>
        </p:nvSpPr>
        <p:spPr>
          <a:xfrm>
            <a:off x="3049524" y="3244334"/>
            <a:ext cx="6099048" cy="369332"/>
          </a:xfrm>
          <a:prstGeom prst="rect">
            <a:avLst/>
          </a:prstGeom>
          <a:noFill/>
        </p:spPr>
        <p:txBody>
          <a:bodyPr wrap="square">
            <a:spAutoFit/>
          </a:bodyPr>
          <a:lstStyle/>
          <a:p>
            <a:endParaRPr lang="en-US" dirty="0"/>
          </a:p>
        </p:txBody>
      </p:sp>
      <p:pic>
        <p:nvPicPr>
          <p:cNvPr id="11" name="Picture 10">
            <a:extLst>
              <a:ext uri="{FF2B5EF4-FFF2-40B4-BE49-F238E27FC236}">
                <a16:creationId xmlns:a16="http://schemas.microsoft.com/office/drawing/2014/main" id="{0C5C2CF7-E8A3-40EA-9D4F-F431AEDA057E}"/>
              </a:ext>
            </a:extLst>
          </p:cNvPr>
          <p:cNvPicPr>
            <a:picLocks noChangeAspect="1"/>
          </p:cNvPicPr>
          <p:nvPr/>
        </p:nvPicPr>
        <p:blipFill>
          <a:blip r:embed="rId2"/>
          <a:stretch>
            <a:fillRect/>
          </a:stretch>
        </p:blipFill>
        <p:spPr>
          <a:xfrm>
            <a:off x="402336" y="2231136"/>
            <a:ext cx="10490186" cy="4078224"/>
          </a:xfrm>
          <a:prstGeom prst="rect">
            <a:avLst/>
          </a:prstGeom>
        </p:spPr>
      </p:pic>
    </p:spTree>
    <p:extLst>
      <p:ext uri="{BB962C8B-B14F-4D97-AF65-F5344CB8AC3E}">
        <p14:creationId xmlns:p14="http://schemas.microsoft.com/office/powerpoint/2010/main" val="3551608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9AD40-B361-498E-BBD8-7EA5205F69F7}"/>
              </a:ext>
            </a:extLst>
          </p:cNvPr>
          <p:cNvSpPr>
            <a:spLocks noGrp="1"/>
          </p:cNvSpPr>
          <p:nvPr>
            <p:ph type="title"/>
          </p:nvPr>
        </p:nvSpPr>
        <p:spPr/>
        <p:txBody>
          <a:bodyPr/>
          <a:lstStyle/>
          <a:p>
            <a:r>
              <a:rPr lang="en-US" dirty="0"/>
              <a:t>ETL Documentation </a:t>
            </a:r>
            <a:r>
              <a:rPr lang="en-US" dirty="0" err="1"/>
              <a:t>ScreenShots</a:t>
            </a:r>
            <a:r>
              <a:rPr lang="en-US" dirty="0"/>
              <a:t> – Stage </a:t>
            </a:r>
          </a:p>
        </p:txBody>
      </p:sp>
      <p:sp>
        <p:nvSpPr>
          <p:cNvPr id="6" name="TextBox 5">
            <a:extLst>
              <a:ext uri="{FF2B5EF4-FFF2-40B4-BE49-F238E27FC236}">
                <a16:creationId xmlns:a16="http://schemas.microsoft.com/office/drawing/2014/main" id="{7FE26AD5-BF09-4C31-BED6-9AAF2312AFCE}"/>
              </a:ext>
            </a:extLst>
          </p:cNvPr>
          <p:cNvSpPr txBox="1"/>
          <p:nvPr/>
        </p:nvSpPr>
        <p:spPr>
          <a:xfrm>
            <a:off x="3049524" y="3244334"/>
            <a:ext cx="6099048"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CDCE03DD-7D2D-41D3-A190-043BA0E3F3C3}"/>
              </a:ext>
            </a:extLst>
          </p:cNvPr>
          <p:cNvSpPr txBox="1"/>
          <p:nvPr/>
        </p:nvSpPr>
        <p:spPr>
          <a:xfrm>
            <a:off x="3049524" y="3244334"/>
            <a:ext cx="6099048" cy="369332"/>
          </a:xfrm>
          <a:prstGeom prst="rect">
            <a:avLst/>
          </a:prstGeom>
          <a:noFill/>
        </p:spPr>
        <p:txBody>
          <a:bodyPr wrap="square">
            <a:spAutoFit/>
          </a:bodyPr>
          <a:lstStyle/>
          <a:p>
            <a:endParaRPr lang="en-US" dirty="0"/>
          </a:p>
        </p:txBody>
      </p:sp>
      <p:pic>
        <p:nvPicPr>
          <p:cNvPr id="3" name="Picture 2">
            <a:extLst>
              <a:ext uri="{FF2B5EF4-FFF2-40B4-BE49-F238E27FC236}">
                <a16:creationId xmlns:a16="http://schemas.microsoft.com/office/drawing/2014/main" id="{34AFA6ED-BA25-46E8-8CA4-2F4AC7665AD1}"/>
              </a:ext>
            </a:extLst>
          </p:cNvPr>
          <p:cNvPicPr>
            <a:picLocks noChangeAspect="1"/>
          </p:cNvPicPr>
          <p:nvPr/>
        </p:nvPicPr>
        <p:blipFill>
          <a:blip r:embed="rId2"/>
          <a:stretch>
            <a:fillRect/>
          </a:stretch>
        </p:blipFill>
        <p:spPr>
          <a:xfrm>
            <a:off x="256032" y="2844287"/>
            <a:ext cx="9613861" cy="3846988"/>
          </a:xfrm>
          <a:prstGeom prst="rect">
            <a:avLst/>
          </a:prstGeom>
        </p:spPr>
      </p:pic>
    </p:spTree>
    <p:extLst>
      <p:ext uri="{BB962C8B-B14F-4D97-AF65-F5344CB8AC3E}">
        <p14:creationId xmlns:p14="http://schemas.microsoft.com/office/powerpoint/2010/main" val="67479281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1491</Words>
  <Application>Microsoft Office PowerPoint</Application>
  <PresentationFormat>Widescreen</PresentationFormat>
  <Paragraphs>238</Paragraphs>
  <Slides>37</Slides>
  <Notes>2</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Calibri</vt:lpstr>
      <vt:lpstr>Courier New</vt:lpstr>
      <vt:lpstr>Franklin Gothic Medium</vt:lpstr>
      <vt:lpstr>Trebuchet MS</vt:lpstr>
      <vt:lpstr>Berlin</vt:lpstr>
      <vt:lpstr>Office Theme</vt:lpstr>
      <vt:lpstr>Final Portfolio Presentation</vt:lpstr>
      <vt:lpstr>About Me</vt:lpstr>
      <vt:lpstr>Agenda</vt:lpstr>
      <vt:lpstr>IST 722 – Data Warehousing</vt:lpstr>
      <vt:lpstr>Business Goals and Processes</vt:lpstr>
      <vt:lpstr>Project Goals</vt:lpstr>
      <vt:lpstr>Bus Matrix</vt:lpstr>
      <vt:lpstr>ETL Documentation ScreenShots – Orderfulfill Package</vt:lpstr>
      <vt:lpstr>ETL Documentation ScreenShots – Stage </vt:lpstr>
      <vt:lpstr>ETL Documentation ScreenShots – DW tables</vt:lpstr>
      <vt:lpstr>Order Fulfillment Star Schema</vt:lpstr>
      <vt:lpstr>Which Months had the Highest Average Fulfillment Time? Which Categories had the Highest Average Fulfillment Time During this Time?</vt:lpstr>
      <vt:lpstr>Average Order Fulfillment Time by Year</vt:lpstr>
      <vt:lpstr>Total Orders by Customer and Average Order Fulfillment Time</vt:lpstr>
      <vt:lpstr>Insights and Recommendations</vt:lpstr>
      <vt:lpstr>Project Reflection</vt:lpstr>
      <vt:lpstr>IST 707 – Data Analytics</vt:lpstr>
      <vt:lpstr>Motivation</vt:lpstr>
      <vt:lpstr>Proposed Solution</vt:lpstr>
      <vt:lpstr>The Data</vt:lpstr>
      <vt:lpstr>Distribution of Data</vt:lpstr>
      <vt:lpstr>Legendary Status Classification</vt:lpstr>
      <vt:lpstr>Base Statistic Regression</vt:lpstr>
      <vt:lpstr>Pokemon Type Classification</vt:lpstr>
      <vt:lpstr>Speed</vt:lpstr>
      <vt:lpstr>Project Conclusion</vt:lpstr>
      <vt:lpstr>Project Reflection</vt:lpstr>
      <vt:lpstr>IST 664 - Natural Language Processing</vt:lpstr>
      <vt:lpstr>Overview</vt:lpstr>
      <vt:lpstr>The Data</vt:lpstr>
      <vt:lpstr>No Prompt Language Generation</vt:lpstr>
      <vt:lpstr>Single Word Prompt: And</vt:lpstr>
      <vt:lpstr>Phrase Prompt: It had been a long time</vt:lpstr>
      <vt:lpstr>Ethics of NLG</vt:lpstr>
      <vt:lpstr>Project Reflection</vt:lpstr>
      <vt:lpstr>Presentation Conclusion</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722 – Final Presentation</dc:title>
  <dc:creator>Jon Burgess</dc:creator>
  <cp:lastModifiedBy>Renee</cp:lastModifiedBy>
  <cp:revision>47</cp:revision>
  <dcterms:created xsi:type="dcterms:W3CDTF">2020-12-17T00:21:48Z</dcterms:created>
  <dcterms:modified xsi:type="dcterms:W3CDTF">2021-04-15T19:12:45Z</dcterms:modified>
</cp:coreProperties>
</file>